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4" r:id="rId10"/>
    <p:sldId id="275" r:id="rId11"/>
    <p:sldId id="276" r:id="rId12"/>
    <p:sldId id="277" r:id="rId13"/>
    <p:sldId id="278" r:id="rId14"/>
    <p:sldId id="279" r:id="rId15"/>
    <p:sldId id="268" r:id="rId16"/>
    <p:sldId id="265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976" y="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HU-TI-DEV/TI-S2/blob/main/software/c%2B%2B/oop-concepten/unit-tests/opdr_catch2.md#opdracht-oo23b-test-catch2" TargetMode="External"/><Relationship Id="rId2" Type="http://schemas.openxmlformats.org/officeDocument/2006/relationships/hyperlink" Target="https://github.com/HU-TI-DEV/TI-S2/blob/main/software/c%2B%2B/oop-concepten/unit-tests/opdr_catch2.md#opdracht-oo23a-installeer-catch2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HU-TI-DEV/TI-S2/blob/main/software/inrichten-ontwikkelomgeving/doxygen.m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HU-TI-DEV/TI-S2/blob/main/software/c++/oop-concepten/doxygen/README.m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HU-TI-DEV/TI-S2/blob/main/software/inrichten-ontwikkelomgeving/doxygen.m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Doxygen &amp; Unit Testing</a:t>
            </a:r>
            <a:br>
              <a:rPr lang="nl-NL"/>
            </a:br>
            <a:r>
              <a:rPr lang="nl-NL" sz="2800" i="1"/>
              <a:t>Handig voor je library!</a:t>
            </a:r>
            <a:endParaRPr sz="2400" i="1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TI S2 2526</a:t>
            </a:r>
          </a:p>
          <a:p>
            <a:r>
              <a:t>Gera Pronk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1C23D-2E58-80A0-41B0-D59D52A16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C85FA-C6C2-1BBC-0C0E-A80CCCE69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Voorbeeld met assert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F822D-B383-5796-1D0D-DCFA97A1A41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28040" y="1429068"/>
            <a:ext cx="53848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/>
              <a:t>#include &lt;assert.h&gt;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vector a( 1, 2 );</a:t>
            </a:r>
          </a:p>
          <a:p>
            <a:pPr marL="0" indent="0">
              <a:buNone/>
            </a:pPr>
            <a:r>
              <a:rPr lang="en-US"/>
              <a:t>vector b( 4, 3 );</a:t>
            </a:r>
          </a:p>
          <a:p>
            <a:pPr marL="0" indent="0">
              <a:buNone/>
            </a:pPr>
            <a:r>
              <a:rPr lang="en-US"/>
              <a:t>vector c = a + b;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assert( a.x == 1 ); 	assert( a.y == 2 );</a:t>
            </a:r>
          </a:p>
          <a:p>
            <a:pPr marL="0" indent="0">
              <a:buNone/>
            </a:pPr>
            <a:r>
              <a:rPr lang="en-US"/>
              <a:t>assert( b.x == 4 ); 	assert( b.y == 3 );</a:t>
            </a:r>
          </a:p>
          <a:p>
            <a:pPr marL="0" indent="0">
              <a:buNone/>
            </a:pPr>
            <a:r>
              <a:rPr lang="en-US"/>
              <a:t>assert( c.x == 5 ); 	assert( c.y == 5 );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96971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450FC-028F-61E4-DA6A-726384407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B98F2-AC5D-68DF-A2EB-33EAA665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Voorbeeld</a:t>
            </a:r>
            <a:r>
              <a:t> </a:t>
            </a:r>
            <a:r>
              <a:rPr lang="nl-NL"/>
              <a:t>assert met vector class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241C9-49E9-81AE-C5C4-061F5DBAF6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/>
              <a:t>bool operator==( const vector &amp;lhs, const vector &amp;rhs ){</a:t>
            </a:r>
          </a:p>
          <a:p>
            <a:pPr marL="0" indent="0">
              <a:buNone/>
            </a:pPr>
            <a:r>
              <a:rPr lang="en-US"/>
              <a:t>  return ( lhs.x == rhs.x ) &amp;&amp; ( lhs.y == rhs.y );</a:t>
            </a:r>
          </a:p>
          <a:p>
            <a:pPr marL="0" indent="0">
              <a:buNone/>
            </a:pPr>
            <a:r>
              <a:rPr lang="en-US"/>
              <a:t>}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vector a( 1, 2 );</a:t>
            </a:r>
          </a:p>
          <a:p>
            <a:pPr marL="0" indent="0">
              <a:buNone/>
            </a:pPr>
            <a:r>
              <a:rPr lang="en-US"/>
              <a:t>vector b( 4, 3 );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vector c = a + b;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assert( a == vector( 1, 2 ) );</a:t>
            </a:r>
          </a:p>
          <a:p>
            <a:pPr marL="0" indent="0">
              <a:buNone/>
            </a:pPr>
            <a:r>
              <a:rPr lang="en-US"/>
              <a:t>assert( b == vector( 4, 3 ) );</a:t>
            </a:r>
          </a:p>
          <a:p>
            <a:pPr marL="0" indent="0">
              <a:buNone/>
            </a:pPr>
            <a:r>
              <a:rPr lang="en-US"/>
              <a:t>assert( c == vector( 5, 5 ) );</a:t>
            </a:r>
            <a:endParaRPr/>
          </a:p>
        </p:txBody>
      </p:sp>
      <p:pic>
        <p:nvPicPr>
          <p:cNvPr id="7" name="Tijdelijke aanduiding voor inhoud 6" descr="assertion_failed.png">
            <a:extLst>
              <a:ext uri="{FF2B5EF4-FFF2-40B4-BE49-F238E27FC236}">
                <a16:creationId xmlns:a16="http://schemas.microsoft.com/office/drawing/2014/main" id="{18935192-0970-AAC7-B918-DDE983FC85E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97600" y="2927903"/>
            <a:ext cx="5384800" cy="1002193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81738355-217A-0F35-8A05-23B9B28AC183}"/>
              </a:ext>
            </a:extLst>
          </p:cNvPr>
          <p:cNvSpPr txBox="1"/>
          <p:nvPr/>
        </p:nvSpPr>
        <p:spPr>
          <a:xfrm>
            <a:off x="6197600" y="4423232"/>
            <a:ext cx="53848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b="0" i="0">
                <a:solidFill>
                  <a:srgbClr val="1F2328"/>
                </a:solidFill>
                <a:effectLst/>
                <a:latin typeface="Mona Sans VF"/>
              </a:rPr>
              <a:t>Het zou best handig zijn als de bovenstaande foutmelding ook aangaf </a:t>
            </a:r>
            <a:r>
              <a:rPr lang="nl-NL" b="0" i="1">
                <a:solidFill>
                  <a:srgbClr val="1F2328"/>
                </a:solidFill>
                <a:effectLst/>
                <a:latin typeface="Mona Sans VF"/>
              </a:rPr>
              <a:t>wat de beide waarden zijn</a:t>
            </a:r>
            <a:r>
              <a:rPr lang="nl-NL" b="0" i="0">
                <a:solidFill>
                  <a:srgbClr val="1F2328"/>
                </a:solidFill>
                <a:effectLst/>
                <a:latin typeface="Mona Sans VF"/>
              </a:rPr>
              <a:t>.</a:t>
            </a:r>
          </a:p>
          <a:p>
            <a:endParaRPr lang="nl-NL">
              <a:solidFill>
                <a:srgbClr val="1F2328"/>
              </a:solidFill>
              <a:latin typeface="Mona Sans VF"/>
            </a:endParaRPr>
          </a:p>
          <a:p>
            <a:r>
              <a:rPr lang="nl-NL" b="0" i="0">
                <a:solidFill>
                  <a:srgbClr val="1F2328"/>
                </a:solidFill>
                <a:effectLst/>
                <a:latin typeface="Mona Sans VF"/>
              </a:rPr>
              <a:t>Je kunt zelf een macro schrijven die dat doet, maar dat werk is natuurlijk al lang een keer gedaan. -&gt; </a:t>
            </a:r>
            <a:r>
              <a:rPr lang="nl-NL" b="1" i="0">
                <a:solidFill>
                  <a:srgbClr val="1F2328"/>
                </a:solidFill>
                <a:effectLst/>
                <a:latin typeface="Mona Sans VF"/>
              </a:rPr>
              <a:t>CATCH2</a:t>
            </a:r>
            <a:endParaRPr lang="nl-NL" b="1"/>
          </a:p>
        </p:txBody>
      </p:sp>
    </p:spTree>
    <p:extLst>
      <p:ext uri="{BB962C8B-B14F-4D97-AF65-F5344CB8AC3E}">
        <p14:creationId xmlns:p14="http://schemas.microsoft.com/office/powerpoint/2010/main" val="1976686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1B3D7-740F-8CA6-05C9-250EDAE1E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E99E4-2EFD-D357-E129-67744120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9450" y="167497"/>
            <a:ext cx="4552950" cy="1143000"/>
          </a:xfrm>
        </p:spPr>
        <p:txBody>
          <a:bodyPr/>
          <a:lstStyle/>
          <a:p>
            <a:r>
              <a:rPr lang="nl-NL"/>
              <a:t>Met</a:t>
            </a:r>
            <a:r>
              <a:t> </a:t>
            </a:r>
            <a:r>
              <a:rPr lang="nl-NL"/>
              <a:t>Catch</a:t>
            </a:r>
            <a:endParaRPr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E60B6DC9-E695-581C-E4AC-CD86146FC0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30EF9887-77AE-E75C-A2EC-C872CC1832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2889"/>
            <a:ext cx="6706536" cy="659222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3FDCBE84-CA9C-0B67-753C-8AEF9ADD16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695" y="1144776"/>
            <a:ext cx="5973009" cy="184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137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919C1-B3F9-75A3-CD46-8622EA889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16AEAB66-3502-923C-F777-80109CD96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43" y="129254"/>
            <a:ext cx="8869013" cy="64112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4245BF-4E7A-E0E1-538A-6311CBDBC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9440" y="453247"/>
            <a:ext cx="4552950" cy="1143000"/>
          </a:xfrm>
        </p:spPr>
        <p:txBody>
          <a:bodyPr/>
          <a:lstStyle/>
          <a:p>
            <a:r>
              <a:rPr lang="nl-NL"/>
              <a:t>Voorbeeld2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12151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3D853-C32C-AE36-AD57-47C5FBE2C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7C1E4-377A-2FFD-8F6B-F60B65448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Catch2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57085-103A-A619-DBE1-5E8D01377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Installeer Catch2:</a:t>
            </a:r>
            <a:endParaRPr lang="nl-NL">
              <a:hlinkClick r:id="rId2"/>
            </a:endParaRPr>
          </a:p>
          <a:p>
            <a:r>
              <a:rPr lang="nl-NL">
                <a:hlinkClick r:id="rId2"/>
              </a:rPr>
              <a:t>https://github.com/HU-TI-DEV/TI-S2/blob/main/software/c%2B%2B/oop-concepten/unit-tests/opdr_catch2.md#opdracht-oo23a-installeer-catch2</a:t>
            </a:r>
            <a:r>
              <a:rPr lang="nl-NL"/>
              <a:t> </a:t>
            </a:r>
          </a:p>
          <a:p>
            <a:endParaRPr lang="nl-NL"/>
          </a:p>
          <a:p>
            <a:r>
              <a:rPr lang="nl-NL"/>
              <a:t>Maak de opdracht:</a:t>
            </a:r>
            <a:br>
              <a:rPr lang="nl-NL"/>
            </a:br>
            <a:r>
              <a:rPr lang="nl-NL" u="sng">
                <a:hlinkClick r:id="rId3"/>
              </a:rPr>
              <a:t>Opdracht OO2.3B Test Catch2</a:t>
            </a:r>
            <a:endParaRPr lang="nl-NL"/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6627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Herhaling: </a:t>
            </a:r>
            <a:r>
              <a:t>Doxygen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/>
              <a:t>Installeer Doxygen (</a:t>
            </a:r>
            <a:r>
              <a:rPr lang="nl-NL" u="sng">
                <a:hlinkClick r:id="rId2"/>
              </a:rPr>
              <a:t>Doxygen installatie informatie</a:t>
            </a:r>
            <a:r>
              <a:rPr lang="nl-NL" u="sng"/>
              <a:t>)</a:t>
            </a:r>
            <a:endParaRPr lang="nl-NL"/>
          </a:p>
          <a:p>
            <a:pPr marL="514350" indent="-514350">
              <a:buFont typeface="+mj-lt"/>
              <a:buAutoNum type="arabicPeriod"/>
            </a:pPr>
            <a:r>
              <a:rPr lang="nl-NL"/>
              <a:t>Doxygen c</a:t>
            </a:r>
            <a:r>
              <a:t>omment</a:t>
            </a:r>
            <a:r>
              <a:rPr lang="nl-NL"/>
              <a:t>aar toevoegen aan je file(s)</a:t>
            </a:r>
          </a:p>
          <a:p>
            <a:pPr marL="514350" indent="-514350">
              <a:buFont typeface="+mj-lt"/>
              <a:buAutoNum type="arabicPeriod"/>
            </a:pPr>
            <a:r>
              <a:rPr lang="nl-NL"/>
              <a:t>Open Terminal / CMD </a:t>
            </a:r>
          </a:p>
          <a:p>
            <a:pPr marL="914400" lvl="1" indent="-514350"/>
            <a:r>
              <a:rPr lang="nl-NL"/>
              <a:t>Ga naar de directory waarin je files staan </a:t>
            </a:r>
          </a:p>
          <a:p>
            <a:pPr marL="914400" lvl="1" indent="-514350"/>
            <a:r>
              <a:rPr lang="nl-NL"/>
              <a:t>Voer uit </a:t>
            </a:r>
            <a:endParaRPr/>
          </a:p>
          <a:p>
            <a:pPr marL="914400" lvl="1" indent="-514350">
              <a:buFont typeface="+mj-lt"/>
              <a:buAutoNum type="arabicPeriod"/>
            </a:pPr>
            <a:r>
              <a:t>doxygen -g</a:t>
            </a:r>
          </a:p>
          <a:p>
            <a:pPr marL="914400" lvl="1" indent="-514350">
              <a:buFont typeface="+mj-lt"/>
              <a:buAutoNum type="arabicPeriod"/>
            </a:pPr>
            <a:r>
              <a:t>doxygen</a:t>
            </a:r>
          </a:p>
          <a:p>
            <a:pPr marL="514350" indent="-514350">
              <a:buFont typeface="+mj-lt"/>
              <a:buAutoNum type="arabicPeriod"/>
            </a:pPr>
            <a:r>
              <a:t>open html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Samenvatting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Doxygen = documentatie</a:t>
            </a:r>
          </a:p>
          <a:p>
            <a:r>
              <a:t>Unit tests = kwaliteit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Docs + Tests = kwaliteit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1. </a:t>
            </a:r>
            <a:r>
              <a:t>Doxygen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Tool voor documentatie</a:t>
            </a:r>
          </a:p>
          <a:p>
            <a:r>
              <a:t>Genereert docs uit code comments</a:t>
            </a:r>
          </a:p>
          <a:p>
            <a:r>
              <a:t>Ondersteunt meerdere talen</a:t>
            </a:r>
            <a:endParaRPr lang="nl-NL"/>
          </a:p>
          <a:p>
            <a:endParaRPr lang="nl-NL"/>
          </a:p>
          <a:p>
            <a:r>
              <a:rPr lang="nl-NL"/>
              <a:t>Gelijk aan de slag? </a:t>
            </a:r>
            <a:br>
              <a:rPr lang="nl-NL"/>
            </a:br>
            <a:r>
              <a:rPr lang="nl-NL" sz="2800">
                <a:hlinkClick r:id="rId2"/>
              </a:rPr>
              <a:t>TI-S2/blob/main/software/c++/oop-concepten/doxygen/README.md</a:t>
            </a:r>
            <a:r>
              <a:rPr lang="nl-NL" sz="2800"/>
              <a:t>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Waarom Doxygen?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Betere leesbaarheid</a:t>
            </a:r>
          </a:p>
          <a:p>
            <a:r>
              <a:t>Automatische documentatie</a:t>
            </a:r>
          </a:p>
          <a:p>
            <a:r>
              <a:t>Handig voor teams</a:t>
            </a:r>
            <a:endParaRPr lang="nl-NL"/>
          </a:p>
          <a:p>
            <a:endParaRPr lang="nl-NL"/>
          </a:p>
          <a:p>
            <a:r>
              <a:rPr lang="nl-NL"/>
              <a:t>Handig voor </a:t>
            </a:r>
            <a:r>
              <a:rPr lang="nl-NL" b="1"/>
              <a:t>luie programmeurs</a:t>
            </a:r>
            <a:r>
              <a:rPr lang="nl-NL"/>
              <a:t>!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Werkwijze Doxygen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Comments toevoegen</a:t>
            </a:r>
            <a:r>
              <a:rPr lang="nl-NL"/>
              <a:t> aan je files</a:t>
            </a:r>
            <a:endParaRPr/>
          </a:p>
          <a:p>
            <a:r>
              <a:t>Doxyfile maken</a:t>
            </a:r>
            <a:r>
              <a:rPr lang="nl-NL"/>
              <a:t> (</a:t>
            </a:r>
            <a:r>
              <a:rPr lang="nl-NL">
                <a:latin typeface="Courier New" panose="02070309020205020404" pitchFamily="49" charset="0"/>
                <a:cs typeface="Courier New" panose="02070309020205020404" pitchFamily="49" charset="0"/>
              </a:rPr>
              <a:t>doxygen –g</a:t>
            </a:r>
            <a:r>
              <a:rPr lang="nl-NL"/>
              <a:t>)</a:t>
            </a:r>
            <a:endParaRPr/>
          </a:p>
          <a:p>
            <a:r>
              <a:t>Doxygen runnen</a:t>
            </a:r>
            <a:r>
              <a:rPr lang="nl-NL"/>
              <a:t> (</a:t>
            </a:r>
            <a:r>
              <a:rPr lang="nl-NL">
                <a:latin typeface="Courier New" panose="02070309020205020404" pitchFamily="49" charset="0"/>
                <a:cs typeface="Courier New" panose="02070309020205020404" pitchFamily="49" charset="0"/>
              </a:rPr>
              <a:t>doxygen</a:t>
            </a:r>
            <a:r>
              <a:rPr lang="nl-NL"/>
              <a:t>) </a:t>
            </a:r>
            <a:br>
              <a:rPr lang="nl-NL"/>
            </a:br>
            <a:r>
              <a:rPr lang="nl-NL"/>
              <a:t>-&gt; HTML krijgen!</a:t>
            </a:r>
          </a:p>
          <a:p>
            <a:endParaRPr lang="nl-NL"/>
          </a:p>
          <a:p>
            <a:r>
              <a:rPr lang="nl-NL"/>
              <a:t>Direct installeren?</a:t>
            </a:r>
            <a:br>
              <a:rPr lang="nl-NL"/>
            </a:br>
            <a:r>
              <a:rPr lang="nl-NL"/>
              <a:t>Zie: </a:t>
            </a:r>
            <a:r>
              <a:rPr lang="nl-NL">
                <a:hlinkClick r:id="rId2"/>
              </a:rPr>
              <a:t>TI-S2/software/inrichten-ontwikkelomgeving/doxygen.md at main · HU-TI-DEV/TI-S2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Doxygen voorbeeld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/**</a:t>
            </a:r>
          </a:p>
          <a:p>
            <a:r>
              <a:t> * @brief Telt twee getallen op</a:t>
            </a:r>
          </a:p>
          <a:p>
            <a:r>
              <a:t> * @param a eerste getal</a:t>
            </a:r>
          </a:p>
          <a:p>
            <a:r>
              <a:t> * @param b tweede getal</a:t>
            </a:r>
          </a:p>
          <a:p>
            <a:r>
              <a:t> * @return som</a:t>
            </a:r>
          </a:p>
          <a:p>
            <a:r>
              <a:t> */</a:t>
            </a:r>
          </a:p>
          <a:p>
            <a:r>
              <a:t>int add(int a, int b);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Voorbeeld</a:t>
            </a:r>
            <a:r>
              <a:t> </a:t>
            </a:r>
            <a:r>
              <a:rPr lang="nl-NL"/>
              <a:t>vector class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/>
              <a:t>/** @file</a:t>
            </a:r>
          </a:p>
          <a:p>
            <a:pPr marL="0" indent="0">
              <a:buNone/>
            </a:pPr>
            <a:r>
              <a:rPr lang="en-US"/>
              <a:t> *  @brief 2D integer vector ADT</a:t>
            </a:r>
          </a:p>
          <a:p>
            <a:pPr marL="0" indent="0">
              <a:buNone/>
            </a:pPr>
            <a:r>
              <a:rPr lang="en-US"/>
              <a:t> *  @details</a:t>
            </a:r>
          </a:p>
          <a:p>
            <a:pPr marL="0" indent="0">
              <a:buNone/>
            </a:pPr>
            <a:r>
              <a:rPr lang="en-US"/>
              <a:t> *  This is a 2D vector ADT that stores its two components as (signed) integers.</a:t>
            </a:r>
          </a:p>
          <a:p>
            <a:pPr marL="0" indent="0">
              <a:buNone/>
            </a:pPr>
            <a:r>
              <a:rPr lang="en-US"/>
              <a:t> *  The x and y components are public attributes.</a:t>
            </a:r>
          </a:p>
          <a:p>
            <a:pPr marL="0" indent="0">
              <a:buNone/>
            </a:pPr>
            <a:r>
              <a:rPr lang="en-US"/>
              <a:t> *  The appropriate constructors and operators are provided.</a:t>
            </a:r>
          </a:p>
          <a:p>
            <a:pPr marL="0" indent="0">
              <a:buNone/>
            </a:pPr>
            <a:r>
              <a:rPr lang="en-US"/>
              <a:t> */</a:t>
            </a:r>
          </a:p>
          <a:p>
            <a:pPr marL="0" indent="0">
              <a:buNone/>
            </a:pPr>
            <a:r>
              <a:rPr lang="en-US"/>
              <a:t>class vector {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private:</a:t>
            </a:r>
          </a:p>
          <a:p>
            <a:pPr marL="0" indent="0">
              <a:buNone/>
            </a:pPr>
            <a:r>
              <a:rPr lang="en-US"/>
              <a:t>  bool flg_input; ///&lt; indicates if the user made an input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public: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 /// @brief</a:t>
            </a:r>
          </a:p>
          <a:p>
            <a:pPr marL="0" indent="0">
              <a:buNone/>
            </a:pPr>
            <a:r>
              <a:rPr lang="en-US"/>
              <a:t>  /// default constructor</a:t>
            </a:r>
          </a:p>
          <a:p>
            <a:pPr marL="0" indent="0">
              <a:buNone/>
            </a:pPr>
            <a:r>
              <a:rPr lang="en-US"/>
              <a:t>  /// @details</a:t>
            </a:r>
          </a:p>
          <a:p>
            <a:pPr marL="0" indent="0">
              <a:buNone/>
            </a:pPr>
            <a:r>
              <a:rPr lang="en-US"/>
              <a:t>  /// This constructor does not initialize the x and y attributes.</a:t>
            </a:r>
          </a:p>
          <a:p>
            <a:pPr marL="0" indent="0">
              <a:buNone/>
            </a:pPr>
            <a:r>
              <a:rPr lang="en-US"/>
              <a:t>  vector();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 /// @brief</a:t>
            </a:r>
          </a:p>
          <a:p>
            <a:pPr marL="0" indent="0">
              <a:buNone/>
            </a:pPr>
            <a:r>
              <a:rPr lang="en-US"/>
              <a:t>  /// multiply vector by integer</a:t>
            </a:r>
          </a:p>
          <a:p>
            <a:pPr marL="0" indent="0">
              <a:buNone/>
            </a:pPr>
            <a:r>
              <a:rPr lang="en-US"/>
              <a:t>  /// @details</a:t>
            </a:r>
          </a:p>
          <a:p>
            <a:pPr marL="0" indent="0">
              <a:buNone/>
            </a:pPr>
            <a:r>
              <a:rPr lang="en-US"/>
              <a:t>  /// This operator multiplies a vector by an integer, yielding a vector.</a:t>
            </a:r>
          </a:p>
          <a:p>
            <a:pPr marL="0" indent="0">
              <a:buNone/>
            </a:pPr>
            <a:r>
              <a:rPr lang="en-US"/>
              <a:t>  /// The resulting vector points in the same direction as the original,</a:t>
            </a:r>
          </a:p>
          <a:p>
            <a:pPr marL="0" indent="0">
              <a:buNone/>
            </a:pPr>
            <a:r>
              <a:rPr lang="en-US"/>
              <a:t>  /// but its length is rhs times longer than the original.</a:t>
            </a:r>
          </a:p>
          <a:p>
            <a:pPr marL="0" indent="0">
              <a:buNone/>
            </a:pPr>
            <a:r>
              <a:rPr lang="en-US"/>
              <a:t>  /// In other words, the x and y attributes of the result are</a:t>
            </a:r>
          </a:p>
          <a:p>
            <a:pPr marL="0" indent="0">
              <a:buNone/>
            </a:pPr>
            <a:r>
              <a:rPr lang="en-US"/>
              <a:t>  /// the x and y of the original, multiplied by the rhs.</a:t>
            </a:r>
          </a:p>
          <a:p>
            <a:pPr marL="0" indent="0">
              <a:buNone/>
            </a:pPr>
            <a:r>
              <a:rPr lang="en-US"/>
              <a:t>  vector operator*( int rhs ) const;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 /// ...</a:t>
            </a:r>
          </a:p>
          <a:p>
            <a:pPr marL="0" indent="0">
              <a:buNone/>
            </a:pPr>
            <a:r>
              <a:rPr lang="en-US"/>
              <a:t>};</a:t>
            </a:r>
            <a:endParaRPr/>
          </a:p>
        </p:txBody>
      </p:sp>
      <p:pic>
        <p:nvPicPr>
          <p:cNvPr id="5" name="Tijdelijke aanduiding voor inhoud 4" descr="Voorbeeld van doxygen commentaar voor vector">
            <a:extLst>
              <a:ext uri="{FF2B5EF4-FFF2-40B4-BE49-F238E27FC236}">
                <a16:creationId xmlns:a16="http://schemas.microsoft.com/office/drawing/2014/main" id="{A7738E83-CCEE-AD8A-675E-784677DF06D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2072167"/>
            <a:ext cx="5384800" cy="271366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2. </a:t>
            </a:r>
            <a:r>
              <a:t>Unit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Testen van </a:t>
            </a:r>
            <a:r>
              <a:rPr lang="nl-NL"/>
              <a:t>kleine code onderdelen: ‘units’</a:t>
            </a:r>
            <a:endParaRPr/>
          </a:p>
          <a:p>
            <a:r>
              <a:rPr lang="nl-NL"/>
              <a:t>Zoveel mogelijk a</a:t>
            </a:r>
            <a:r>
              <a:t>utomatisch</a:t>
            </a:r>
            <a:endParaRPr lang="nl-NL"/>
          </a:p>
          <a:p>
            <a:r>
              <a:rPr lang="nl-NL"/>
              <a:t>Met behulp van ‘asserts’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Waarom Unit Testing?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Bugs vroeg vinden</a:t>
            </a:r>
            <a:r>
              <a:rPr lang="nl-NL"/>
              <a:t> – voorkomt een sneeuwbal-effect</a:t>
            </a:r>
            <a:endParaRPr/>
          </a:p>
          <a:p>
            <a:r>
              <a:t>Codekwaliteit</a:t>
            </a:r>
            <a:r>
              <a:rPr lang="nl-NL"/>
              <a:t> – zo hoog mogelijk</a:t>
            </a:r>
            <a:endParaRPr/>
          </a:p>
          <a:p>
            <a:r>
              <a:t>Onderhoud</a:t>
            </a:r>
            <a:r>
              <a:rPr lang="nl-NL"/>
              <a:t>  - zo min mogelijk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Google Test</a:t>
            </a:r>
          </a:p>
          <a:p>
            <a:r>
              <a:t>Catch2</a:t>
            </a:r>
          </a:p>
          <a:p>
            <a:r>
              <a:t>Boost.Test</a:t>
            </a:r>
            <a:endParaRPr lang="nl-NL"/>
          </a:p>
          <a:p>
            <a:r>
              <a:rPr lang="nl-NL"/>
              <a:t>…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734</Words>
  <Application>Microsoft Office PowerPoint</Application>
  <PresentationFormat>Breedbeeld</PresentationFormat>
  <Paragraphs>122</Paragraphs>
  <Slides>17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Mona Sans VF</vt:lpstr>
      <vt:lpstr>Office Theme</vt:lpstr>
      <vt:lpstr>Doxygen &amp; Unit Testing Handig voor je library!</vt:lpstr>
      <vt:lpstr>1. Doxygen</vt:lpstr>
      <vt:lpstr>Waarom Doxygen?</vt:lpstr>
      <vt:lpstr>Werkwijze Doxygen</vt:lpstr>
      <vt:lpstr>Doxygen voorbeeld</vt:lpstr>
      <vt:lpstr>Voorbeeld vector class</vt:lpstr>
      <vt:lpstr>2. Unit Testing</vt:lpstr>
      <vt:lpstr>Waarom Unit Testing?</vt:lpstr>
      <vt:lpstr>Tools</vt:lpstr>
      <vt:lpstr>Voorbeeld met assert</vt:lpstr>
      <vt:lpstr>Voorbeeld assert met vector class</vt:lpstr>
      <vt:lpstr>Met Catch</vt:lpstr>
      <vt:lpstr>Voorbeeld2</vt:lpstr>
      <vt:lpstr>Catch2</vt:lpstr>
      <vt:lpstr>Herhaling: Doxygen workflow</vt:lpstr>
      <vt:lpstr>Samenvatting</vt:lpstr>
      <vt:lpstr>Samen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Gera Pronk</dc:creator>
  <cp:keywords/>
  <dc:description>generated using python-pptx</dc:description>
  <cp:lastModifiedBy>Gera Pronk</cp:lastModifiedBy>
  <cp:revision>8</cp:revision>
  <dcterms:created xsi:type="dcterms:W3CDTF">2026-05-27T22:41:23Z</dcterms:created>
  <dcterms:modified xsi:type="dcterms:W3CDTF">2026-05-27T23:30:53Z</dcterms:modified>
  <cp:category/>
</cp:coreProperties>
</file>