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5" r:id="rId7"/>
    <p:sldId id="287" r:id="rId8"/>
    <p:sldId id="288" r:id="rId9"/>
    <p:sldId id="289" r:id="rId10"/>
    <p:sldId id="283" r:id="rId11"/>
    <p:sldId id="284" r:id="rId12"/>
    <p:sldId id="290" r:id="rId13"/>
    <p:sldId id="285" r:id="rId14"/>
    <p:sldId id="286" r:id="rId15"/>
    <p:sldId id="296" r:id="rId16"/>
    <p:sldId id="292" r:id="rId17"/>
    <p:sldId id="294" r:id="rId18"/>
    <p:sldId id="293" r:id="rId19"/>
    <p:sldId id="297" r:id="rId20"/>
    <p:sldId id="298" r:id="rId21"/>
    <p:sldId id="299" r:id="rId22"/>
    <p:sldId id="295" r:id="rId23"/>
    <p:sldId id="291" r:id="rId2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492" autoAdjust="0"/>
  </p:normalViewPr>
  <p:slideViewPr>
    <p:cSldViewPr snapToGrid="0">
      <p:cViewPr varScale="1">
        <p:scale>
          <a:sx n="92" d="100"/>
          <a:sy n="92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2551D-1911-43DE-AA1C-BFCC618B36BA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A6B7-0E81-40DA-B918-ABD216AEA4C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809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Fun fact; in Assembly </a:t>
            </a:r>
            <a:r>
              <a:rPr lang="en-GB" dirty="0" err="1"/>
              <a:t>gebruiken</a:t>
            </a:r>
            <a:r>
              <a:rPr lang="en-GB" dirty="0"/>
              <a:t> we de XOR </a:t>
            </a:r>
            <a:r>
              <a:rPr lang="en-GB" dirty="0" err="1"/>
              <a:t>vaak</a:t>
            </a:r>
            <a:r>
              <a:rPr lang="en-GB" dirty="0"/>
              <a:t> om </a:t>
            </a:r>
            <a:r>
              <a:rPr lang="en-GB" dirty="0" err="1"/>
              <a:t>een</a:t>
            </a:r>
            <a:r>
              <a:rPr lang="en-GB" dirty="0"/>
              <a:t> register op 0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zetten</a:t>
            </a:r>
            <a:r>
              <a:rPr lang="en-GB" dirty="0"/>
              <a:t>, </a:t>
            </a:r>
            <a:r>
              <a:rPr lang="en-GB" dirty="0" err="1"/>
              <a:t>omdat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XOR met </a:t>
            </a:r>
            <a:r>
              <a:rPr lang="en-GB" dirty="0" err="1"/>
              <a:t>jezelf</a:t>
            </a:r>
            <a:r>
              <a:rPr lang="en-GB" dirty="0"/>
              <a:t> </a:t>
            </a:r>
            <a:r>
              <a:rPr lang="en-GB" dirty="0" err="1"/>
              <a:t>altijd</a:t>
            </a:r>
            <a:r>
              <a:rPr lang="en-GB" dirty="0"/>
              <a:t> in 0 </a:t>
            </a:r>
            <a:r>
              <a:rPr lang="en-GB" dirty="0" err="1"/>
              <a:t>resulteert</a:t>
            </a:r>
            <a:r>
              <a:rPr lang="en-GB" dirty="0"/>
              <a:t>! Dit </a:t>
            </a:r>
            <a:r>
              <a:rPr lang="en-GB" dirty="0" err="1"/>
              <a:t>kost</a:t>
            </a:r>
            <a:r>
              <a:rPr lang="en-GB" dirty="0"/>
              <a:t> minder clock cycles </a:t>
            </a:r>
            <a:r>
              <a:rPr lang="en-GB" dirty="0" err="1"/>
              <a:t>en</a:t>
            </a:r>
            <a:r>
              <a:rPr lang="en-GB" dirty="0"/>
              <a:t> minder </a:t>
            </a:r>
            <a:r>
              <a:rPr lang="en-GB" dirty="0" err="1"/>
              <a:t>geheugen</a:t>
            </a:r>
            <a:r>
              <a:rPr lang="en-GB" dirty="0"/>
              <a:t> dan </a:t>
            </a:r>
            <a:r>
              <a:rPr lang="en-GB" dirty="0" err="1"/>
              <a:t>een</a:t>
            </a:r>
            <a:r>
              <a:rPr lang="en-GB" dirty="0"/>
              <a:t> 0 </a:t>
            </a:r>
            <a:r>
              <a:rPr lang="en-GB" dirty="0" err="1"/>
              <a:t>ergens</a:t>
            </a:r>
            <a:r>
              <a:rPr lang="en-GB" dirty="0"/>
              <a:t> </a:t>
            </a:r>
            <a:r>
              <a:rPr lang="en-GB" dirty="0" err="1"/>
              <a:t>opslaan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die </a:t>
            </a:r>
            <a:r>
              <a:rPr lang="en-GB" dirty="0" err="1"/>
              <a:t>naar</a:t>
            </a:r>
            <a:r>
              <a:rPr lang="en-GB" dirty="0"/>
              <a:t> het register </a:t>
            </a:r>
            <a:r>
              <a:rPr lang="en-GB" dirty="0" err="1"/>
              <a:t>schrijven</a:t>
            </a:r>
            <a:r>
              <a:rPr lang="en-GB" dirty="0"/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3A6B7-0E81-40DA-B918-ABD216AEA4C6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852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naar: https://www.creativephotofolk.com/blog/droste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3A6B7-0E81-40DA-B918-ABD216AEA4C6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0828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3A6B7-0E81-40DA-B918-ABD216AEA4C6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246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7370D-6E75-3026-7E53-89D9BE92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A01637-2758-0BAD-F4AE-243D2486C3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06E9BB-C1E0-D89C-2E1C-5038DC0CE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probleem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blijft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eeuwig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door</a:t>
            </a:r>
            <a:endParaRPr lang="en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9A3F5-2740-7B70-44EA-00D3F4029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3A6B7-0E81-40DA-B918-ABD216AEA4C6}" type="slidenum">
              <a:rPr lang="en-NL" smtClean="0"/>
              <a:t>17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19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6 5 4 3 2 1 1 2 3 4 5 6 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3A6B7-0E81-40DA-B918-ABD216AEA4C6}" type="slidenum">
              <a:rPr lang="en-NL" smtClean="0"/>
              <a:t>18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58073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countdown(3)</a:t>
            </a:r>
            <a:br>
              <a:rPr lang="nl-NL" dirty="0"/>
            </a:br>
            <a:r>
              <a:rPr lang="nl-NL" dirty="0"/>
              <a:t>→ print 3</a:t>
            </a:r>
            <a:br>
              <a:rPr lang="nl-NL" dirty="0"/>
            </a:br>
            <a:r>
              <a:rPr lang="nl-NL" dirty="0"/>
              <a:t>→ countdown(2)</a:t>
            </a:r>
            <a:br>
              <a:rPr lang="nl-NL" dirty="0"/>
            </a:br>
            <a:r>
              <a:rPr lang="nl-NL" dirty="0"/>
              <a:t>	→ print 2</a:t>
            </a:r>
            <a:br>
              <a:rPr lang="nl-NL" dirty="0"/>
            </a:br>
            <a:r>
              <a:rPr lang="nl-NL" dirty="0"/>
              <a:t>	→ countdown(1)</a:t>
            </a:r>
            <a:br>
              <a:rPr lang="nl-NL" dirty="0"/>
            </a:br>
            <a:r>
              <a:rPr lang="nl-NL" dirty="0"/>
              <a:t>		→ print 1</a:t>
            </a:r>
            <a:br>
              <a:rPr lang="nl-NL" dirty="0"/>
            </a:br>
            <a:r>
              <a:rPr lang="nl-NL" dirty="0"/>
              <a:t>		→ countdown(0) </a:t>
            </a:r>
          </a:p>
          <a:p>
            <a:r>
              <a:rPr lang="nl-NL" dirty="0"/>
              <a:t>			(stops)</a:t>
            </a:r>
            <a:br>
              <a:rPr lang="nl-NL" dirty="0"/>
            </a:br>
            <a:br>
              <a:rPr lang="nl-NL" dirty="0"/>
            </a:br>
            <a:r>
              <a:rPr lang="nl-NL" dirty="0"/>
              <a:t>&gt;&gt; 3 2 1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3A6B7-0E81-40DA-B918-ABD216AEA4C6}" type="slidenum">
              <a:rPr lang="en-NL" smtClean="0"/>
              <a:t>20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3907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8DB19-15AA-4A22-5F08-220D0D36C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B5A717-E654-0B64-9878-4716B1D6D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183537-EBB7-5834-0407-1C4F7C61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&gt;&gt; 1 2 3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FE6DD-2E52-54C3-0122-C738D2DCB2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3A6B7-0E81-40DA-B918-ABD216AEA4C6}" type="slidenum">
              <a:rPr lang="en-NL" smtClean="0"/>
              <a:t>21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18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9CE8-ED13-C635-4559-1B294F02D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B7895-F2E6-4EE1-E1B6-57CDAA25E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6E81-82A7-594F-547E-31F90C63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A6081-F457-2472-C398-3D27B844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4006-4ACC-70BF-B62C-FCF8DB14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818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CBAA0-035D-FE98-2E82-2EB9E9D5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8E242-291C-8316-B053-F1539F60A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870CC-FC41-4203-310F-D456EBB7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B8273-8479-1BBB-2182-83FB218D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4308-CE59-6E0D-357B-E048D5B5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1167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11D60-DA15-7456-BD65-0746C75A1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E1B8B2-2214-1C1F-055C-84B7F0296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7350D-F18C-C1F2-2D3A-C9EC66B0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D400-498E-7AA7-B250-F148E2F2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6D86-C9DF-D7E8-8B61-6079641F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9837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F973-AE67-DA5A-564B-93B33C67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59BA-C917-62CA-7C6A-4067B94D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7FED9-B59C-6CC5-A63F-3C632EC7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078D-05C2-A99A-BFC7-CFE37171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6A58-B92A-C97B-B03E-A6C2B8743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159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49BA-344A-DFE7-34C1-65B3175D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C5AC9-1F12-3857-149E-B5BEB90D7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A7EFD-7076-0026-EE89-85148192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D3CB9-D56E-0DA3-96BB-3B3B6185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0F35E-D716-89B6-2859-7BCDE6EC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684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1D82-4EBC-130D-57BE-BF54FA20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B488-04B4-BC49-FA98-F552C453D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CA6B4-155D-8328-C0D9-FAECC9089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5B401-1746-FBCB-D117-9911E749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5E566-1672-0B20-F934-2A2E3037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38A05-95E0-48D1-4EFB-2267FC64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649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099A-6199-BE39-A892-9F47D57BF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C50F0-DBF2-FCBB-5B39-E38D7161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51359-6B8B-2643-33AA-E2C07883E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E09AE-8AD4-D625-02F4-42FB49123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0225D-C582-7232-1EF9-44EE85783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BF458-7D7F-B129-A5B5-AA3DBC5A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ADCF4-7D79-817A-E606-71E63CF0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D80C7-950B-2F6D-9BCE-1E2B1B29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8771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BBF6A-B1BE-15EE-9F36-24AAF601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06B5A-77AF-3046-6E69-B5B82A5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8C465-A4B9-D7C9-6873-1032D1EC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38C40-5EDB-674B-38ED-AF7989A2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366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048BF-AFB1-1B67-663C-FEA4B170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822C4E-6A35-96FD-714E-CCA3C41F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56456-1BCC-C8DD-0084-C5FDE16F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4652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09E7-0A93-B981-A5F4-1253CB03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75DE5-3D57-AA1C-EDE6-298EE613B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7990D-5119-BA3B-9F69-5578C4855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F3CC0-3605-CF7D-2B1E-39FC8581A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E2E33-6CED-6B57-0FAD-2DB9F915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FE4BF-0130-A055-32E7-A5037342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912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D073-652B-8477-E94C-72514408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DC935-F172-8838-5D1C-51AB63060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1430B-F1B2-FCB4-9CEA-46C281EB7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5D0C9-A2F5-66E9-DE2B-67915E68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0789E-B96E-A083-55DC-A86B43E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130A3-7535-3BF3-F8A8-AE273377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294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AB528-DB72-EB65-913B-D381E362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79C01-42E8-5937-12A6-9880F09CC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4B1BE-47BA-B73A-493F-2B57CE522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792B11-685F-4499-98A1-AEB73AB73821}" type="datetimeFigureOut">
              <a:rPr lang="en-NL" smtClean="0"/>
              <a:t>16/03/2026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2B66-DE34-15D0-42D8-F2C310F7A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F256-7C6D-2346-7358-334AEC7FD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1B33A6-D1BC-445F-937D-B7AC3B259DFA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6488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F8705-CC52-EDA9-8709-8CEDE5E45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Recursie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25AE0-B86C-082B-7562-44B709DAB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TI-S2 2526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3523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744D-3AAE-1F75-D364-A0486DEB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recursie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994EA-1372-6FDB-3B0C-B387DE0D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42518" cy="4351338"/>
          </a:xfrm>
        </p:spPr>
        <p:txBody>
          <a:bodyPr/>
          <a:lstStyle/>
          <a:p>
            <a:r>
              <a:rPr lang="en-US" dirty="0"/>
              <a:t>Code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zichzelf</a:t>
            </a:r>
            <a:r>
              <a:rPr lang="en-US" dirty="0"/>
              <a:t> </a:t>
            </a:r>
            <a:r>
              <a:rPr lang="en-US" dirty="0" err="1"/>
              <a:t>herhaaldelijk</a:t>
            </a:r>
            <a:r>
              <a:rPr lang="en-US" dirty="0"/>
              <a:t> </a:t>
            </a:r>
            <a:r>
              <a:rPr lang="en-US" dirty="0" err="1"/>
              <a:t>aanroept</a:t>
            </a:r>
            <a:r>
              <a:rPr lang="en-US" dirty="0"/>
              <a:t> om </a:t>
            </a:r>
            <a:r>
              <a:rPr lang="en-US" dirty="0" err="1"/>
              <a:t>complexiteit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verkleinen</a:t>
            </a:r>
            <a:endParaRPr lang="en-US" dirty="0"/>
          </a:p>
          <a:p>
            <a:r>
              <a:rPr lang="en-US" dirty="0" err="1"/>
              <a:t>Alternatief</a:t>
            </a:r>
            <a:r>
              <a:rPr lang="en-US" dirty="0"/>
              <a:t> op loops</a:t>
            </a:r>
          </a:p>
          <a:p>
            <a:r>
              <a:rPr lang="en-US" dirty="0"/>
              <a:t>In C++ in </a:t>
            </a:r>
            <a:r>
              <a:rPr lang="en-US" dirty="0" err="1"/>
              <a:t>functies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C8271-2527-BC75-E327-CB94F52B4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803" y="2875530"/>
            <a:ext cx="3387672" cy="3617345"/>
          </a:xfrm>
          <a:prstGeom prst="rect">
            <a:avLst/>
          </a:prstGeom>
        </p:spPr>
      </p:pic>
      <p:pic>
        <p:nvPicPr>
          <p:cNvPr id="4098" name="Picture 2" descr="Recursion - low effort meme with a base case : r/ProgrammerHumor">
            <a:extLst>
              <a:ext uri="{FF2B5EF4-FFF2-40B4-BE49-F238E27FC236}">
                <a16:creationId xmlns:a16="http://schemas.microsoft.com/office/drawing/2014/main" id="{1933E0E4-408A-F9C5-F3AC-8F3C85FD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24" y="2813184"/>
            <a:ext cx="3768151" cy="37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0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9937-601B-B105-D0E5-91CA73F25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				   vs 			 </a:t>
            </a:r>
            <a:r>
              <a:rPr lang="en-US" dirty="0" err="1"/>
              <a:t>Recursie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7D441-EF1E-2F25-A46B-544A53135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factorial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result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n-NO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for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limit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r>
              <a:rPr lang="nn-NO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--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</a:rPr>
              <a:t>limit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endParaRPr lang="nn-NO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	result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*=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limit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result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859BC-00AD-306F-082E-19F9514A3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49009" cy="4351338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factorial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limit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==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nl-NL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	}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factorial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limit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BA895D-2166-A83C-0BF5-A35B8BEE88D4}"/>
              </a:ext>
            </a:extLst>
          </p:cNvPr>
          <p:cNvCxnSpPr>
            <a:cxnSpLocks/>
          </p:cNvCxnSpPr>
          <p:nvPr/>
        </p:nvCxnSpPr>
        <p:spPr>
          <a:xfrm>
            <a:off x="6019800" y="1489435"/>
            <a:ext cx="0" cy="42514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B3D9-113F-3D9E-4EB9-D763CDA2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Anatomie</a:t>
            </a:r>
            <a:r>
              <a:rPr lang="en-GB" dirty="0"/>
              <a:t> van </a:t>
            </a:r>
            <a:r>
              <a:rPr lang="en-GB" dirty="0" err="1"/>
              <a:t>recursie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6B3E3-C7FD-CD37-0671-A5D8CB8D0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factorial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limit 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==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){				</a:t>
            </a:r>
            <a:r>
              <a:rPr lang="nl-NL" b="1" dirty="0">
                <a:highlight>
                  <a:srgbClr val="FFFFFF"/>
                </a:highlight>
              </a:rPr>
              <a:t>&lt; Base case</a:t>
            </a:r>
            <a:endParaRPr lang="nl-NL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nl-NL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	}</a:t>
            </a:r>
            <a:endParaRPr lang="nl-NL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factorial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limit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nl-NL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);		</a:t>
            </a:r>
            <a:r>
              <a:rPr lang="nl-NL" b="1" dirty="0">
                <a:highlight>
                  <a:srgbClr val="FFFFFF"/>
                </a:highlight>
              </a:rPr>
              <a:t>&lt; Recursive step</a:t>
            </a:r>
            <a:endParaRPr lang="nl-NL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6930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0094-E516-2CDC-1EA0-0F23292F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Recursie</a:t>
            </a:r>
            <a:r>
              <a:rPr lang="en-US" dirty="0"/>
              <a:t>, hoe?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4169A-54EE-D559-D556-4C8296EB0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821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Check of de base case </a:t>
            </a:r>
            <a:r>
              <a:rPr lang="en-US" dirty="0" err="1"/>
              <a:t>bereikt</a:t>
            </a:r>
            <a:r>
              <a:rPr lang="en-US" dirty="0"/>
              <a:t> is:</a:t>
            </a:r>
          </a:p>
          <a:p>
            <a:pPr lvl="1"/>
            <a:r>
              <a:rPr lang="en-US" sz="2800" dirty="0"/>
              <a:t>Ja? Dan </a:t>
            </a:r>
            <a:r>
              <a:rPr lang="en-US" sz="2800" dirty="0" err="1"/>
              <a:t>returnen</a:t>
            </a:r>
            <a:r>
              <a:rPr lang="en-US" sz="2800" dirty="0"/>
              <a:t> we 1</a:t>
            </a:r>
          </a:p>
          <a:p>
            <a:pPr lvl="1"/>
            <a:r>
              <a:rPr lang="en-US" sz="2800" dirty="0"/>
              <a:t>Nee? Dan </a:t>
            </a:r>
            <a:r>
              <a:rPr lang="en-US" sz="2800" dirty="0" err="1"/>
              <a:t>gaan</a:t>
            </a:r>
            <a:r>
              <a:rPr lang="en-US" sz="2800" dirty="0"/>
              <a:t> we door!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 err="1"/>
              <a:t>vermenigvuldigen</a:t>
            </a:r>
            <a:r>
              <a:rPr lang="en-US" dirty="0"/>
              <a:t> de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van limit met het </a:t>
            </a:r>
            <a:r>
              <a:rPr lang="en-US" dirty="0" err="1"/>
              <a:t>resultaat</a:t>
            </a:r>
            <a:r>
              <a:rPr lang="en-US" dirty="0"/>
              <a:t> (</a:t>
            </a:r>
            <a:r>
              <a:rPr lang="en-US" dirty="0" err="1"/>
              <a:t>returnwaarde</a:t>
            </a:r>
            <a:r>
              <a:rPr lang="en-US" dirty="0"/>
              <a:t>) van factorial(limit-1)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of de base case </a:t>
            </a:r>
            <a:r>
              <a:rPr lang="en-US" dirty="0" err="1"/>
              <a:t>bereikt</a:t>
            </a:r>
            <a:r>
              <a:rPr lang="en-US" dirty="0"/>
              <a:t> is:</a:t>
            </a:r>
          </a:p>
          <a:p>
            <a:pPr lvl="1"/>
            <a:r>
              <a:rPr lang="en-US" sz="2800" dirty="0"/>
              <a:t>Ja? Dan </a:t>
            </a:r>
            <a:r>
              <a:rPr lang="en-US" sz="2800" dirty="0" err="1"/>
              <a:t>returnen</a:t>
            </a:r>
            <a:r>
              <a:rPr lang="en-US" sz="2800" dirty="0"/>
              <a:t> we 1</a:t>
            </a:r>
          </a:p>
          <a:p>
            <a:pPr lvl="1"/>
            <a:r>
              <a:rPr lang="en-US" sz="2800" dirty="0"/>
              <a:t>Nee? Dan </a:t>
            </a:r>
            <a:r>
              <a:rPr lang="en-US" sz="2800" dirty="0" err="1"/>
              <a:t>gaan</a:t>
            </a:r>
            <a:r>
              <a:rPr lang="en-US" sz="2800" dirty="0"/>
              <a:t> we door!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</a:t>
            </a:r>
            <a:r>
              <a:rPr lang="en-US" dirty="0" err="1"/>
              <a:t>vermenigvuldigen</a:t>
            </a:r>
            <a:r>
              <a:rPr lang="en-US" dirty="0"/>
              <a:t> de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van limit met het </a:t>
            </a:r>
            <a:r>
              <a:rPr lang="en-US" dirty="0" err="1"/>
              <a:t>resultaat</a:t>
            </a:r>
            <a:r>
              <a:rPr lang="en-US" dirty="0"/>
              <a:t> (</a:t>
            </a:r>
            <a:r>
              <a:rPr lang="en-US" dirty="0" err="1"/>
              <a:t>returnwaarde</a:t>
            </a:r>
            <a:r>
              <a:rPr lang="en-US" dirty="0"/>
              <a:t>) van factorial(limit-1)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of de base case </a:t>
            </a:r>
            <a:r>
              <a:rPr lang="en-US" dirty="0" err="1"/>
              <a:t>bereikt</a:t>
            </a:r>
            <a:r>
              <a:rPr lang="en-US" dirty="0"/>
              <a:t> is:</a:t>
            </a:r>
          </a:p>
          <a:p>
            <a:pPr lvl="1"/>
            <a:r>
              <a:rPr lang="en-US" sz="2800" dirty="0"/>
              <a:t>Ja? Dan </a:t>
            </a:r>
            <a:r>
              <a:rPr lang="en-US" sz="2800" dirty="0" err="1"/>
              <a:t>returnen</a:t>
            </a:r>
            <a:r>
              <a:rPr lang="en-US" sz="2800" dirty="0"/>
              <a:t> we 1</a:t>
            </a:r>
          </a:p>
          <a:p>
            <a:pPr lvl="1"/>
            <a:r>
              <a:rPr lang="en-US" sz="2800" dirty="0"/>
              <a:t>Nee? Dan </a:t>
            </a:r>
            <a:r>
              <a:rPr lang="en-US" sz="2800" dirty="0" err="1"/>
              <a:t>gaan</a:t>
            </a:r>
            <a:r>
              <a:rPr lang="en-US" sz="2800" dirty="0"/>
              <a:t> we door!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A6284-B1B9-6399-8AFE-31D4900C7643}"/>
              </a:ext>
            </a:extLst>
          </p:cNvPr>
          <p:cNvSpPr txBox="1"/>
          <p:nvPr/>
        </p:nvSpPr>
        <p:spPr>
          <a:xfrm>
            <a:off x="6919275" y="365125"/>
            <a:ext cx="4986780" cy="19389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400" dirty="0">
                <a:solidFill>
                  <a:srgbClr val="000000"/>
                </a:solidFill>
                <a:highlight>
                  <a:srgbClr val="FFFFFF"/>
                </a:highlight>
              </a:rPr>
              <a:t> factorial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4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sz="24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limit 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==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4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nl-NL" sz="24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nl-NL" sz="24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4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4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	</a:t>
            </a:r>
            <a:r>
              <a:rPr lang="nl-NL" sz="24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 limit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*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factorial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400" b="0" dirty="0">
                <a:solidFill>
                  <a:srgbClr val="000000"/>
                </a:solidFill>
                <a:highlight>
                  <a:srgbClr val="FFFFFF"/>
                </a:highlight>
              </a:rPr>
              <a:t>limit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nl-NL" sz="24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nl-NL" sz="24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NL" sz="24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67033-8F14-7209-36D1-5A073865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711" y="3512986"/>
            <a:ext cx="3505585" cy="154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5AC8-09E5-69FA-0140-20C3067A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834"/>
            <a:ext cx="5832053" cy="735170"/>
          </a:xfrm>
        </p:spPr>
        <p:txBody>
          <a:bodyPr/>
          <a:lstStyle/>
          <a:p>
            <a:r>
              <a:rPr lang="en-US" dirty="0" err="1"/>
              <a:t>Recursie</a:t>
            </a:r>
            <a:r>
              <a:rPr lang="en-US" dirty="0"/>
              <a:t>, </a:t>
            </a:r>
            <a:r>
              <a:rPr lang="en-US" dirty="0" err="1"/>
              <a:t>waarom</a:t>
            </a:r>
            <a:r>
              <a:rPr lang="en-US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835C-62DE-AC44-0FCC-F89FE7AD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Pros</a:t>
            </a:r>
          </a:p>
          <a:p>
            <a:r>
              <a:rPr lang="en-GB" dirty="0" err="1"/>
              <a:t>Lijkt</a:t>
            </a:r>
            <a:r>
              <a:rPr lang="en-GB" dirty="0"/>
              <a:t> </a:t>
            </a:r>
            <a:r>
              <a:rPr lang="en-GB" dirty="0" err="1"/>
              <a:t>misschien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zo, maar </a:t>
            </a:r>
            <a:r>
              <a:rPr lang="en-GB" b="1" dirty="0" err="1"/>
              <a:t>leesbaarheid</a:t>
            </a:r>
            <a:endParaRPr lang="en-GB" b="1" dirty="0"/>
          </a:p>
          <a:p>
            <a:r>
              <a:rPr lang="en-GB" dirty="0" err="1"/>
              <a:t>Mogelijk</a:t>
            </a:r>
            <a:r>
              <a:rPr lang="en-GB" dirty="0"/>
              <a:t> </a:t>
            </a:r>
            <a:r>
              <a:rPr lang="en-GB" dirty="0" err="1"/>
              <a:t>flinke</a:t>
            </a:r>
            <a:r>
              <a:rPr lang="en-GB" dirty="0"/>
              <a:t> performance </a:t>
            </a:r>
            <a:r>
              <a:rPr lang="en-GB" dirty="0" err="1"/>
              <a:t>winst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Cons</a:t>
            </a:r>
          </a:p>
          <a:p>
            <a:r>
              <a:rPr lang="en-GB" dirty="0" err="1"/>
              <a:t>Geheugengebruik</a:t>
            </a:r>
            <a:endParaRPr lang="en-GB" dirty="0"/>
          </a:p>
          <a:p>
            <a:r>
              <a:rPr lang="en-GB" dirty="0" err="1"/>
              <a:t>Risicovol</a:t>
            </a:r>
            <a:r>
              <a:rPr lang="en-GB" dirty="0"/>
              <a:t>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verkeerde</a:t>
            </a:r>
            <a:r>
              <a:rPr lang="en-GB" dirty="0"/>
              <a:t> base case</a:t>
            </a:r>
            <a:endParaRPr lang="en-NL" dirty="0"/>
          </a:p>
        </p:txBody>
      </p:sp>
      <p:pic>
        <p:nvPicPr>
          <p:cNvPr id="1026" name="Picture 2" descr="Guest Post: Recursion in M for beginners –">
            <a:extLst>
              <a:ext uri="{FF2B5EF4-FFF2-40B4-BE49-F238E27FC236}">
                <a16:creationId xmlns:a16="http://schemas.microsoft.com/office/drawing/2014/main" id="{1E57A852-774B-7426-AF09-A7AC416C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62" y="4560890"/>
            <a:ext cx="3948260" cy="22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33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60FB-3323-D21C-31A0-EB384379F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&lt;</a:t>
            </a:r>
            <a:r>
              <a:rPr lang="en-GB" dirty="0" err="1"/>
              <a:t>br</a:t>
            </a:r>
            <a:r>
              <a:rPr lang="en-GB" dirty="0"/>
              <a:t>&gt;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4D322-2790-8EA2-0D81-3C08FBA21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7000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37FB-4666-0AAD-C84E-06BDB9E8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doet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code?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8F1F6-A4CB-7306-059E-87CACAC1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f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==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pt-BR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pt-BR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pt-BR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 </a:t>
            </a:r>
            <a:r>
              <a:rPr lang="pt-BR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+</a:t>
            </a:r>
            <a:r>
              <a:rPr lang="pt-BR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f</a:t>
            </a:r>
            <a:r>
              <a:rPr lang="pt-BR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pt-BR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pt-BR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pt-BR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pt-BR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pt-BR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pt-BR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GB" sz="2800" b="1" dirty="0">
              <a:solidFill>
                <a:srgbClr val="00008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GB" b="1" dirty="0">
              <a:solidFill>
                <a:srgbClr val="00008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cout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f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3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58978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25AD3-EF51-5F44-B03B-CD8A0D03B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E00D1-399C-5B8D-7DB3-6F9AD66C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gaat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fout</a:t>
            </a:r>
            <a:r>
              <a:rPr lang="en-GB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FA1D-F328-674F-D07D-AD80E48E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sum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==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en-US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nl-NL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+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sum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26421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2241C-5B75-87BD-90CB-B6CE7C2F9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7DAB-DAA2-4DEE-9D0B-7B22D470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doet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code?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ADDF1-A3DF-C06E-3421-C3B13D70A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g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nl-NL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==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cout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808080"/>
                </a:solidFill>
                <a:highlight>
                  <a:srgbClr val="FFFFFF"/>
                </a:highlight>
              </a:rPr>
              <a:t>" "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g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cout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808080"/>
                </a:solidFill>
                <a:highlight>
                  <a:srgbClr val="FFFFFF"/>
                </a:highlight>
              </a:rPr>
              <a:t>" "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g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3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0722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46AA4-F81E-4399-7383-FF4BFE4D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Herschrijf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code </a:t>
            </a:r>
            <a:r>
              <a:rPr lang="en-GB" dirty="0" err="1"/>
              <a:t>recursief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0D65-A211-AC0F-F9D6-B4729278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countdown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nn-NO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for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n-NO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--)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n-NO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    cout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808080"/>
                </a:solidFill>
                <a:highlight>
                  <a:srgbClr val="FFFFFF"/>
                </a:highlight>
              </a:rPr>
              <a:t>" "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7152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4A730-C5B7-EB23-F6D0-50C6C04B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7D1-0AE0-EDA6-DEEB-A2CD96F095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Recursie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39A7E-C0B2-BDF1-498A-BA5B238CE7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TI-S2 2526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6AB53-7C1F-EEBB-D0BE-3F1673DD9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437997"/>
            <a:ext cx="6973273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18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F48F4-9645-F66B-108F-3D3775380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BCFA6-256C-F739-7A1B-B70EA38E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Herschrijf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code </a:t>
            </a:r>
            <a:r>
              <a:rPr lang="en-GB" dirty="0" err="1"/>
              <a:t>recursief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06C8-C8C0-107B-B0F4-D92C2CCCE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countdown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nn-NO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for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n-NO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--)</a:t>
            </a:r>
            <a:r>
              <a:rPr lang="nn-NO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n-NO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n-NO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    cout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i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808080"/>
                </a:solidFill>
                <a:highlight>
                  <a:srgbClr val="FFFFFF"/>
                </a:highlight>
              </a:rPr>
              <a:t>" "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GB" sz="2800" b="1" dirty="0">
              <a:solidFill>
                <a:srgbClr val="00008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0080"/>
                </a:solidFill>
                <a:highlight>
                  <a:srgbClr val="FFFFFF"/>
                </a:highlight>
              </a:rPr>
              <a:t>--------------------------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countdown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&lt;=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	</a:t>
            </a:r>
            <a:r>
              <a:rPr lang="en-US" sz="2800" b="0" dirty="0">
                <a:solidFill>
                  <a:srgbClr val="008000"/>
                </a:solidFill>
                <a:highlight>
                  <a:srgbClr val="FFFFFF"/>
                </a:highlight>
              </a:rPr>
              <a:t>// base case</a:t>
            </a:r>
          </a:p>
          <a:p>
            <a:pPr marL="0" indent="0">
              <a:buNone/>
            </a:pP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cout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0" dirty="0">
                <a:solidFill>
                  <a:srgbClr val="808080"/>
                </a:solidFill>
                <a:highlight>
                  <a:srgbClr val="FFFFFF"/>
                </a:highlight>
              </a:rPr>
              <a:t>" "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 	</a:t>
            </a:r>
            <a:r>
              <a:rPr lang="nl-NL" sz="2800" b="0" dirty="0">
                <a:solidFill>
                  <a:srgbClr val="008000"/>
                </a:solidFill>
                <a:highlight>
                  <a:srgbClr val="FFFFFF"/>
                </a:highlight>
              </a:rPr>
              <a:t>// do something</a:t>
            </a:r>
          </a:p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countdown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	</a:t>
            </a:r>
            <a:r>
              <a:rPr lang="en-US" sz="2800" b="0" dirty="0">
                <a:solidFill>
                  <a:srgbClr val="008000"/>
                </a:solidFill>
                <a:highlight>
                  <a:srgbClr val="FFFFFF"/>
                </a:highlight>
              </a:rPr>
              <a:t>// recursive call</a:t>
            </a: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4822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422B-2144-6DE2-64F3-34DFA6A2C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60E2-ECD9-3D63-E01D-C4541250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 wat </a:t>
            </a:r>
            <a:r>
              <a:rPr lang="en-GB" dirty="0" err="1"/>
              <a:t>doet</a:t>
            </a:r>
            <a:r>
              <a:rPr lang="en-GB" dirty="0"/>
              <a:t>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versie</a:t>
            </a:r>
            <a:r>
              <a:rPr lang="en-GB" dirty="0"/>
              <a:t>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2E7C-12EA-9DA0-68EE-7746DF721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rgbClr val="8000FF"/>
                </a:solidFill>
                <a:highlight>
                  <a:srgbClr val="FFFFFF"/>
                </a:highlight>
              </a:rPr>
              <a:t>void</a:t>
            </a:r>
            <a:r>
              <a:rPr lang="nl-NL" sz="2800" dirty="0">
                <a:solidFill>
                  <a:srgbClr val="000000"/>
                </a:solidFill>
                <a:highlight>
                  <a:srgbClr val="FFFFFF"/>
                </a:highlight>
              </a:rPr>
              <a:t> countdown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2800" b="0" dirty="0">
                <a:solidFill>
                  <a:srgbClr val="8000FF"/>
                </a:solidFill>
                <a:highlight>
                  <a:srgbClr val="FFFFFF"/>
                </a:highlight>
              </a:rPr>
              <a:t>int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n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{</a:t>
            </a:r>
            <a:endParaRPr lang="nl-NL" sz="2800" b="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&lt;=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1" dirty="0">
                <a:solidFill>
                  <a:srgbClr val="0000FF"/>
                </a:solidFill>
                <a:highlight>
                  <a:srgbClr val="FFFFFF"/>
                </a:highlight>
              </a:rPr>
              <a:t>return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  	</a:t>
            </a:r>
            <a:r>
              <a:rPr lang="en-US" sz="2800" b="0" dirty="0">
                <a:solidFill>
                  <a:srgbClr val="008000"/>
                </a:solidFill>
                <a:highlight>
                  <a:srgbClr val="FFFFFF"/>
                </a:highlight>
              </a:rPr>
              <a:t>// base case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countdown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n 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-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2800" b="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);</a:t>
            </a:r>
            <a:r>
              <a:rPr lang="en-US" sz="2800" b="0" dirty="0">
                <a:solidFill>
                  <a:srgbClr val="000000"/>
                </a:solidFill>
                <a:highlight>
                  <a:srgbClr val="FFFFFF"/>
                </a:highlight>
              </a:rPr>
              <a:t> 	</a:t>
            </a:r>
            <a:r>
              <a:rPr lang="en-US" sz="2800" b="0" dirty="0">
                <a:solidFill>
                  <a:srgbClr val="008000"/>
                </a:solidFill>
                <a:highlight>
                  <a:srgbClr val="FFFFFF"/>
                </a:highlight>
              </a:rPr>
              <a:t>// recursive call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   cout 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n 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&lt;&lt;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dirty="0">
                <a:solidFill>
                  <a:srgbClr val="808080"/>
                </a:solidFill>
                <a:highlight>
                  <a:srgbClr val="FFFFFF"/>
                </a:highlight>
              </a:rPr>
              <a:t>" "</a:t>
            </a:r>
            <a:r>
              <a:rPr lang="nl-NL" b="1" dirty="0">
                <a:solidFill>
                  <a:srgbClr val="000080"/>
                </a:solidFill>
                <a:highlight>
                  <a:srgbClr val="FFFFFF"/>
                </a:highlight>
              </a:rPr>
              <a:t>;</a:t>
            </a:r>
            <a:r>
              <a:rPr lang="nl-NL" dirty="0">
                <a:solidFill>
                  <a:srgbClr val="000000"/>
                </a:solidFill>
                <a:highlight>
                  <a:srgbClr val="FFFFFF"/>
                </a:highlight>
              </a:rPr>
              <a:t>     	</a:t>
            </a:r>
            <a:r>
              <a:rPr lang="nl-NL" dirty="0">
                <a:solidFill>
                  <a:srgbClr val="008000"/>
                </a:solidFill>
                <a:highlight>
                  <a:srgbClr val="FFFFFF"/>
                </a:highlight>
              </a:rPr>
              <a:t>// do something</a:t>
            </a:r>
            <a:endParaRPr lang="en-US" sz="2800" b="0" dirty="0">
              <a:solidFill>
                <a:srgbClr val="008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NL" sz="28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51612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59C4-32F9-3754-A343-058AA36A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Recursie</a:t>
            </a:r>
            <a:r>
              <a:rPr lang="en-GB" dirty="0"/>
              <a:t>: </a:t>
            </a:r>
            <a:r>
              <a:rPr lang="en-GB" dirty="0" err="1"/>
              <a:t>veelvoorkomende</a:t>
            </a:r>
            <a:r>
              <a:rPr lang="en-GB" dirty="0"/>
              <a:t> </a:t>
            </a:r>
            <a:r>
              <a:rPr lang="en-GB" dirty="0" err="1"/>
              <a:t>fouten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41D6-3FEE-19E5-F096-0D6EC6CC8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Geen base case</a:t>
            </a:r>
          </a:p>
          <a:p>
            <a:r>
              <a:rPr lang="en-GB" dirty="0"/>
              <a:t>Foute base case -&gt; Stack Overflow!</a:t>
            </a:r>
          </a:p>
          <a:p>
            <a:r>
              <a:rPr lang="en-GB" dirty="0" err="1"/>
              <a:t>Probleem</a:t>
            </a:r>
            <a:r>
              <a:rPr lang="en-GB" dirty="0"/>
              <a:t> </a:t>
            </a:r>
            <a:r>
              <a:rPr lang="en-GB" dirty="0" err="1"/>
              <a:t>reduceert</a:t>
            </a:r>
            <a:r>
              <a:rPr lang="en-GB" dirty="0"/>
              <a:t> </a:t>
            </a:r>
            <a:r>
              <a:rPr lang="en-GB" dirty="0" err="1"/>
              <a:t>niet</a:t>
            </a:r>
            <a:endParaRPr lang="en-GB" dirty="0"/>
          </a:p>
          <a:p>
            <a:r>
              <a:rPr lang="en-GB" dirty="0"/>
              <a:t>Off by one errors</a:t>
            </a:r>
          </a:p>
          <a:p>
            <a:r>
              <a:rPr lang="en-GB" dirty="0"/>
              <a:t>Voor later: </a:t>
            </a:r>
            <a:r>
              <a:rPr lang="en-GB" dirty="0" err="1"/>
              <a:t>teveel</a:t>
            </a:r>
            <a:r>
              <a:rPr lang="en-GB" dirty="0"/>
              <a:t> </a:t>
            </a:r>
            <a:r>
              <a:rPr lang="en-GB" dirty="0" err="1"/>
              <a:t>herberekeningen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4671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5456-B017-3A45-2BFA-A967D7B3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Andere </a:t>
            </a:r>
            <a:r>
              <a:rPr lang="en-GB" dirty="0" err="1"/>
              <a:t>vormen</a:t>
            </a:r>
            <a:r>
              <a:rPr lang="en-GB" dirty="0"/>
              <a:t> van </a:t>
            </a:r>
            <a:r>
              <a:rPr lang="en-GB" dirty="0" err="1"/>
              <a:t>recursie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4FF0-E130-E09C-3ADF-275627176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Recursieve</a:t>
            </a:r>
            <a:r>
              <a:rPr lang="en-GB" dirty="0"/>
              <a:t> </a:t>
            </a:r>
            <a:r>
              <a:rPr lang="en-GB" dirty="0" err="1"/>
              <a:t>acroniemen</a:t>
            </a:r>
            <a:r>
              <a:rPr lang="en-GB" dirty="0"/>
              <a:t>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Recursie</a:t>
            </a:r>
            <a:r>
              <a:rPr lang="en-GB" dirty="0"/>
              <a:t> in media:</a:t>
            </a:r>
          </a:p>
          <a:p>
            <a:pPr lvl="1"/>
            <a:r>
              <a:rPr lang="en-GB" dirty="0"/>
              <a:t>Films (Inception), series (The Good Place)</a:t>
            </a:r>
          </a:p>
          <a:p>
            <a:pPr lvl="1"/>
            <a:r>
              <a:rPr lang="en-GB" dirty="0" err="1"/>
              <a:t>Literatuur</a:t>
            </a:r>
            <a:r>
              <a:rPr lang="en-GB" dirty="0"/>
              <a:t> (One Thousand and One Nights)</a:t>
            </a:r>
          </a:p>
          <a:p>
            <a:pPr lvl="1"/>
            <a:r>
              <a:rPr lang="en-GB" dirty="0" err="1"/>
              <a:t>Beeldende</a:t>
            </a:r>
            <a:r>
              <a:rPr lang="en-GB" dirty="0"/>
              <a:t> kunst (Droste Effect, Escher)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83C986-14EE-844F-F5DF-A91D0A11E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793465"/>
              </p:ext>
            </p:extLst>
          </p:nvPr>
        </p:nvGraphicFramePr>
        <p:xfrm>
          <a:off x="1541807" y="2303370"/>
          <a:ext cx="4981542" cy="1854200"/>
        </p:xfrm>
        <a:graphic>
          <a:graphicData uri="http://schemas.openxmlformats.org/drawingml/2006/table">
            <a:tbl>
              <a:tblPr firstRow="1" bandRow="1"/>
              <a:tblGrid>
                <a:gridCol w="965723">
                  <a:extLst>
                    <a:ext uri="{9D8B030D-6E8A-4147-A177-3AD203B41FA5}">
                      <a16:colId xmlns:a16="http://schemas.microsoft.com/office/drawing/2014/main" val="556848591"/>
                    </a:ext>
                  </a:extLst>
                </a:gridCol>
                <a:gridCol w="4015819">
                  <a:extLst>
                    <a:ext uri="{9D8B030D-6E8A-4147-A177-3AD203B41FA5}">
                      <a16:colId xmlns:a16="http://schemas.microsoft.com/office/drawing/2014/main" val="26334343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PHP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PHP: Hypertext Preprocessor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86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GNU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GNU’s Not Unix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95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WINE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WINE Is Not an Emulator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786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YAML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YAML </a:t>
                      </a:r>
                      <a:r>
                        <a:rPr lang="en-GB" dirty="0" err="1"/>
                        <a:t>Ain’t</a:t>
                      </a:r>
                      <a:r>
                        <a:rPr lang="en-GB" dirty="0"/>
                        <a:t> Markup Language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09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VISA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Visa International Service Association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4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32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ECA4A-08A2-9C3B-5C0A-C54548D97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2FBA-768C-CAF8-4845-78C23B88F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Recursie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09DC99-E2CD-4BF7-461F-E19EB1A960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TI-S2 2526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304C42-6887-981F-7A53-B7D05701A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437997"/>
            <a:ext cx="6973273" cy="3982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1A6BA-A01E-43B4-884C-D030E87D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62" y="1454622"/>
            <a:ext cx="6973273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7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36E86-EB75-4347-503B-AE974AAC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EDBFB-0244-DC71-E037-373DD6597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Recursie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27895-C2EB-8378-35EE-06DC88C1EE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TI-S2 2526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E0FDB-3E2E-1A9C-3AA1-F90E3B483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437997"/>
            <a:ext cx="6973273" cy="3982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3D2FF-C79E-4DDC-BDB5-ABB062ED8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62" y="1454622"/>
            <a:ext cx="6973273" cy="394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C523D1-EF6A-BC01-39EC-7E200E2F0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600" y="1457050"/>
            <a:ext cx="6982799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5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45C57-1BF1-13F6-7CC8-CF19C3498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56D9-27C9-5728-FDD7-D0509F23F0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Recursie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44887-4111-BC07-5774-A1D414F7C6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TI-S2 2526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DFF333-4340-2360-C81F-706A24606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1437997"/>
            <a:ext cx="6973273" cy="3982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02B6B-7E80-9A12-B222-A34A3DB94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62" y="1454622"/>
            <a:ext cx="6973273" cy="394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2C396-5703-B559-CDD5-2D2E72FF6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600" y="1457050"/>
            <a:ext cx="6982799" cy="394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CCB3E-990D-EC60-1A7C-F9849DF838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47"/>
          <a:stretch>
            <a:fillRect/>
          </a:stretch>
        </p:blipFill>
        <p:spPr>
          <a:xfrm>
            <a:off x="2726575" y="1457050"/>
            <a:ext cx="6860824" cy="3943900"/>
          </a:xfrm>
          <a:prstGeom prst="rect">
            <a:avLst/>
          </a:prstGeom>
        </p:spPr>
      </p:pic>
      <p:pic>
        <p:nvPicPr>
          <p:cNvPr id="2050" name="Picture 2" descr="Know Your Meme">
            <a:extLst>
              <a:ext uri="{FF2B5EF4-FFF2-40B4-BE49-F238E27FC236}">
                <a16:creationId xmlns:a16="http://schemas.microsoft.com/office/drawing/2014/main" id="{6BEE0812-03F1-310D-DFFC-FA3D857D0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75" y="1884262"/>
            <a:ext cx="6945500" cy="308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8215A-7FB0-4EFA-3DE6-B0F79D1D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1A795-79BF-60CD-2CA2-A13398C39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Alle code in </a:t>
            </a:r>
            <a:r>
              <a:rPr lang="en-US" dirty="0" err="1"/>
              <a:t>deze</a:t>
            </a:r>
            <a:r>
              <a:rPr lang="en-US" dirty="0"/>
              <a:t> slides is wat we ‘slideware’ </a:t>
            </a:r>
            <a:r>
              <a:rPr lang="en-US" dirty="0" err="1"/>
              <a:t>noemen</a:t>
            </a:r>
            <a:r>
              <a:rPr lang="en-US" dirty="0"/>
              <a:t> – </a:t>
            </a:r>
            <a:r>
              <a:rPr lang="en-US" dirty="0" err="1"/>
              <a:t>handig</a:t>
            </a:r>
            <a:r>
              <a:rPr lang="en-US" dirty="0"/>
              <a:t> om </a:t>
            </a:r>
            <a:r>
              <a:rPr lang="en-US" dirty="0" err="1"/>
              <a:t>concepten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leggen</a:t>
            </a:r>
            <a:r>
              <a:rPr lang="en-US" dirty="0"/>
              <a:t>, maar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altijd</a:t>
            </a:r>
            <a:r>
              <a:rPr lang="en-US" dirty="0"/>
              <a:t> </a:t>
            </a:r>
            <a:r>
              <a:rPr lang="en-US" dirty="0" err="1"/>
              <a:t>praktisch</a:t>
            </a:r>
            <a:r>
              <a:rPr lang="en-US" dirty="0"/>
              <a:t> in het </a:t>
            </a: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. Op GitHub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jullie</a:t>
            </a:r>
            <a:r>
              <a:rPr lang="en-US" dirty="0"/>
              <a:t> </a:t>
            </a:r>
            <a:r>
              <a:rPr lang="en-US" dirty="0" err="1"/>
              <a:t>relevantere</a:t>
            </a:r>
            <a:r>
              <a:rPr lang="en-US" dirty="0"/>
              <a:t> code </a:t>
            </a:r>
            <a:r>
              <a:rPr lang="en-US" dirty="0" err="1"/>
              <a:t>voorbeelden</a:t>
            </a:r>
            <a:r>
              <a:rPr lang="en-US" dirty="0"/>
              <a:t>, maar die </a:t>
            </a:r>
            <a:r>
              <a:rPr lang="en-US" dirty="0" err="1"/>
              <a:t>passen</a:t>
            </a:r>
            <a:r>
              <a:rPr lang="en-US" dirty="0"/>
              <a:t> (</a:t>
            </a:r>
            <a:r>
              <a:rPr lang="en-US" dirty="0" err="1"/>
              <a:t>vaak</a:t>
            </a:r>
            <a:r>
              <a:rPr lang="en-US" dirty="0"/>
              <a:t>) </a:t>
            </a:r>
            <a:r>
              <a:rPr lang="en-US" dirty="0" err="1"/>
              <a:t>niet</a:t>
            </a:r>
            <a:r>
              <a:rPr lang="en-US" dirty="0"/>
              <a:t> op slides.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1473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B2F4-12FF-39D6-32E7-AF716549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50FB-1E53-8F73-1C23-8C5B06DA0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Herhaling</a:t>
            </a:r>
            <a:r>
              <a:rPr lang="en-GB" dirty="0"/>
              <a:t> File I/O</a:t>
            </a:r>
          </a:p>
          <a:p>
            <a:r>
              <a:rPr lang="en-GB" dirty="0" err="1"/>
              <a:t>Herhaling</a:t>
            </a:r>
            <a:r>
              <a:rPr lang="en-GB" dirty="0"/>
              <a:t> Bits &amp; </a:t>
            </a:r>
            <a:r>
              <a:rPr lang="en-GB" dirty="0" err="1"/>
              <a:t>Bitoperatoren</a:t>
            </a:r>
            <a:endParaRPr lang="en-GB" dirty="0"/>
          </a:p>
          <a:p>
            <a:r>
              <a:rPr lang="en-GB" dirty="0" err="1"/>
              <a:t>Recursie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8172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A8A2-0755-0567-B7A8-505710CB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File I/O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67E9-2200-0363-DB4E-4784A3467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objecten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 </a:t>
            </a:r>
            <a:r>
              <a:rPr lang="nl-NL" dirty="0">
                <a:solidFill>
                  <a:srgbClr val="804000"/>
                </a:solidFill>
                <a:highlight>
                  <a:srgbClr val="FFFFFF"/>
                </a:highlight>
              </a:rPr>
              <a:t>&lt;fstream&gt; </a:t>
            </a:r>
            <a:r>
              <a:rPr lang="nl-NL" dirty="0">
                <a:highlight>
                  <a:srgbClr val="FFFFFF"/>
                </a:highlight>
              </a:rPr>
              <a:t>header</a:t>
            </a:r>
          </a:p>
          <a:p>
            <a:pPr lvl="1"/>
            <a:r>
              <a:rPr lang="nl-NL" b="1" dirty="0">
                <a:highlight>
                  <a:srgbClr val="FFFFFF"/>
                </a:highlight>
              </a:rPr>
              <a:t>Schrijven:</a:t>
            </a:r>
          </a:p>
          <a:p>
            <a:pPr lvl="2"/>
            <a:r>
              <a:rPr lang="nl-NL" b="1" dirty="0">
                <a:highlight>
                  <a:srgbClr val="FFFFFF"/>
                </a:highlight>
              </a:rPr>
              <a:t>Output file</a:t>
            </a:r>
            <a:r>
              <a:rPr lang="nl-NL" dirty="0">
                <a:highlight>
                  <a:srgbClr val="FFFFFF"/>
                </a:highlight>
              </a:rPr>
              <a:t>: </a:t>
            </a:r>
            <a:r>
              <a:rPr lang="en-US" b="1" dirty="0" err="1">
                <a:solidFill>
                  <a:srgbClr val="000000"/>
                </a:solidFill>
                <a:highlight>
                  <a:srgbClr val="FFFFFF"/>
                </a:highlight>
              </a:rPr>
              <a:t>of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stream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–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overschrijft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volledig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2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^+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ofstream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::app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voegt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toe</a:t>
            </a:r>
          </a:p>
          <a:p>
            <a:pPr lvl="2"/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Gebruik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operator&lt;&lt;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Lezen:</a:t>
            </a:r>
          </a:p>
          <a:p>
            <a:pPr lvl="2"/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Input file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: </a:t>
            </a:r>
            <a:r>
              <a:rPr lang="en-US" b="1" dirty="0" err="1">
                <a:solidFill>
                  <a:srgbClr val="000000"/>
                </a:solidFill>
                <a:highlight>
                  <a:srgbClr val="FFFFFF"/>
                </a:highlight>
              </a:rPr>
              <a:t>if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stream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2"/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Lezen met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getline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of operator&gt;&gt; -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wanneer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welke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?</a:t>
            </a:r>
          </a:p>
          <a:p>
            <a:pPr lvl="1"/>
            <a:r>
              <a:rPr lang="en-US" b="1" dirty="0" err="1">
                <a:solidFill>
                  <a:srgbClr val="000000"/>
                </a:solidFill>
                <a:highlight>
                  <a:srgbClr val="FFFFFF"/>
                </a:highlight>
              </a:rPr>
              <a:t>Combineren</a:t>
            </a: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?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Testen of file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goed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geopend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is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Files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altijd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weer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afsluiten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na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gebruik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1"/>
            <a:endParaRPr lang="nl-NL" dirty="0">
              <a:highlight>
                <a:srgbClr val="FFFFFF"/>
              </a:highlight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426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683A-8916-DBD8-5A23-7D8EE1A1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Bits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bitoperatoren</a:t>
            </a:r>
            <a:endParaRPr lang="en-NL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D0FFEE-1A40-B340-9D1F-844317A70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259007"/>
              </p:ext>
            </p:extLst>
          </p:nvPr>
        </p:nvGraphicFramePr>
        <p:xfrm>
          <a:off x="7138940" y="2327123"/>
          <a:ext cx="48175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00">
                  <a:extLst>
                    <a:ext uri="{9D8B030D-6E8A-4147-A177-3AD203B41FA5}">
                      <a16:colId xmlns:a16="http://schemas.microsoft.com/office/drawing/2014/main" val="1018927094"/>
                    </a:ext>
                  </a:extLst>
                </a:gridCol>
                <a:gridCol w="944033">
                  <a:extLst>
                    <a:ext uri="{9D8B030D-6E8A-4147-A177-3AD203B41FA5}">
                      <a16:colId xmlns:a16="http://schemas.microsoft.com/office/drawing/2014/main" val="2609922205"/>
                    </a:ext>
                  </a:extLst>
                </a:gridCol>
                <a:gridCol w="1087967">
                  <a:extLst>
                    <a:ext uri="{9D8B030D-6E8A-4147-A177-3AD203B41FA5}">
                      <a16:colId xmlns:a16="http://schemas.microsoft.com/office/drawing/2014/main" val="3344238393"/>
                    </a:ext>
                  </a:extLst>
                </a:gridCol>
                <a:gridCol w="960967">
                  <a:extLst>
                    <a:ext uri="{9D8B030D-6E8A-4147-A177-3AD203B41FA5}">
                      <a16:colId xmlns:a16="http://schemas.microsoft.com/office/drawing/2014/main" val="238268371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4262830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&amp;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|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^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682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940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04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7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  <a:endParaRPr lang="en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  <a:endParaRPr lang="en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7169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8364D1A-64D6-59E1-AB5D-3AF7295DC8D9}"/>
              </a:ext>
            </a:extLst>
          </p:cNvPr>
          <p:cNvSpPr txBox="1"/>
          <p:nvPr/>
        </p:nvSpPr>
        <p:spPr>
          <a:xfrm>
            <a:off x="838200" y="1690688"/>
            <a:ext cx="10676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Verschillende</a:t>
            </a:r>
            <a:r>
              <a:rPr lang="en-GB" sz="2800" dirty="0"/>
              <a:t> </a:t>
            </a:r>
            <a:r>
              <a:rPr lang="en-GB" sz="2800" dirty="0" err="1"/>
              <a:t>bitoperatoren</a:t>
            </a:r>
            <a:r>
              <a:rPr lang="en-GB" sz="2800" dirty="0"/>
              <a:t> </a:t>
            </a:r>
            <a:r>
              <a:rPr lang="en-GB" sz="2800" dirty="0" err="1"/>
              <a:t>voor</a:t>
            </a:r>
            <a:r>
              <a:rPr lang="en-GB" sz="2800" dirty="0"/>
              <a:t> </a:t>
            </a:r>
            <a:r>
              <a:rPr lang="en-GB" sz="2800" dirty="0" err="1"/>
              <a:t>verschillende</a:t>
            </a:r>
            <a:r>
              <a:rPr lang="en-GB" sz="2800" dirty="0"/>
              <a:t> </a:t>
            </a:r>
            <a:r>
              <a:rPr lang="en-GB" sz="2800" dirty="0" err="1"/>
              <a:t>functies</a:t>
            </a:r>
            <a:r>
              <a:rPr lang="en-GB" sz="2800" dirty="0"/>
              <a:t>, masking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AND (&amp;); </a:t>
            </a:r>
            <a:r>
              <a:rPr lang="en-GB" sz="2800" dirty="0" err="1"/>
              <a:t>checken</a:t>
            </a:r>
            <a:r>
              <a:rPr lang="en-GB" sz="2800" dirty="0"/>
              <a:t> of bit </a:t>
            </a:r>
            <a:r>
              <a:rPr lang="en-GB" sz="2800" dirty="0" err="1"/>
              <a:t>geset</a:t>
            </a:r>
            <a:r>
              <a:rPr lang="en-GB" sz="2800" dirty="0"/>
              <a:t> 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OR (|); het </a:t>
            </a:r>
            <a:r>
              <a:rPr lang="en-GB" sz="2800" dirty="0" err="1"/>
              <a:t>setten</a:t>
            </a:r>
            <a:r>
              <a:rPr lang="en-GB" sz="2800" dirty="0"/>
              <a:t> van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XOR (^); </a:t>
            </a:r>
            <a:r>
              <a:rPr lang="en-GB" sz="2800" dirty="0" err="1"/>
              <a:t>inverteren</a:t>
            </a:r>
            <a:r>
              <a:rPr lang="en-GB" sz="2800" dirty="0"/>
              <a:t> </a:t>
            </a:r>
            <a:r>
              <a:rPr lang="en-GB" sz="2800" dirty="0" err="1"/>
              <a:t>specifieke</a:t>
            </a:r>
            <a:r>
              <a:rPr lang="en-GB" sz="2800" dirty="0"/>
              <a:t>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NOT (~); </a:t>
            </a:r>
            <a:r>
              <a:rPr lang="en-GB" sz="2800" dirty="0" err="1"/>
              <a:t>inverteren</a:t>
            </a:r>
            <a:r>
              <a:rPr lang="en-GB" sz="2800" dirty="0"/>
              <a:t> </a:t>
            </a:r>
            <a:r>
              <a:rPr lang="en-GB" sz="2800" dirty="0" err="1"/>
              <a:t>bitstroom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Bit </a:t>
            </a:r>
            <a:r>
              <a:rPr lang="en-GB" sz="2800" dirty="0" err="1"/>
              <a:t>shiften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Links &lt;&lt;; </a:t>
            </a:r>
            <a:r>
              <a:rPr lang="en-GB" sz="2800" dirty="0" err="1"/>
              <a:t>waarde</a:t>
            </a:r>
            <a:r>
              <a:rPr lang="en-GB" sz="2800" dirty="0"/>
              <a:t> steeds </a:t>
            </a:r>
            <a:r>
              <a:rPr lang="en-GB" sz="2800" dirty="0" err="1"/>
              <a:t>verdubbelen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Rechts</a:t>
            </a:r>
            <a:r>
              <a:rPr lang="en-GB" sz="2800" dirty="0"/>
              <a:t> &gt;&gt;; </a:t>
            </a:r>
            <a:r>
              <a:rPr lang="en-GB" sz="2800" dirty="0" err="1"/>
              <a:t>waarde</a:t>
            </a:r>
            <a:r>
              <a:rPr lang="en-GB" sz="2800" dirty="0"/>
              <a:t> steeds </a:t>
            </a:r>
            <a:r>
              <a:rPr lang="en-GB" sz="2800" dirty="0" err="1"/>
              <a:t>halveren</a:t>
            </a:r>
            <a:endParaRPr lang="en-GB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Wat </a:t>
            </a:r>
            <a:r>
              <a:rPr lang="en-GB" sz="2800" dirty="0" err="1"/>
              <a:t>komt</a:t>
            </a:r>
            <a:r>
              <a:rPr lang="en-GB" sz="2800" dirty="0"/>
              <a:t> er op de </a:t>
            </a:r>
            <a:r>
              <a:rPr lang="en-GB" sz="2800" dirty="0" err="1"/>
              <a:t>vervallen</a:t>
            </a:r>
            <a:r>
              <a:rPr lang="en-GB" sz="2800" dirty="0"/>
              <a:t> </a:t>
            </a:r>
            <a:r>
              <a:rPr lang="en-GB" sz="2800" dirty="0" err="1"/>
              <a:t>plek</a:t>
            </a:r>
            <a:r>
              <a:rPr lang="en-GB" sz="2800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Combinatie</a:t>
            </a:r>
            <a:r>
              <a:rPr lang="en-GB" sz="2800" dirty="0"/>
              <a:t> van </a:t>
            </a:r>
            <a:r>
              <a:rPr lang="en-GB" sz="2800" dirty="0" err="1"/>
              <a:t>deze</a:t>
            </a:r>
            <a:r>
              <a:rPr lang="en-GB" sz="2800" dirty="0"/>
              <a:t> </a:t>
            </a:r>
            <a:r>
              <a:rPr lang="en-GB" sz="2800" dirty="0" err="1"/>
              <a:t>zaken</a:t>
            </a:r>
            <a:r>
              <a:rPr lang="en-GB" sz="2800" dirty="0"/>
              <a:t> </a:t>
            </a:r>
            <a:r>
              <a:rPr lang="en-GB" sz="2800" dirty="0" err="1"/>
              <a:t>nodig</a:t>
            </a:r>
            <a:r>
              <a:rPr lang="en-GB" sz="2800" dirty="0"/>
              <a:t> om </a:t>
            </a:r>
            <a:r>
              <a:rPr lang="en-GB" sz="2800" dirty="0" err="1"/>
              <a:t>bitstromen</a:t>
            </a:r>
            <a:r>
              <a:rPr lang="en-GB" sz="2800" dirty="0"/>
              <a:t> </a:t>
            </a:r>
            <a:r>
              <a:rPr lang="en-GB" sz="2800" dirty="0" err="1"/>
              <a:t>te</a:t>
            </a:r>
            <a:r>
              <a:rPr lang="en-GB" sz="2800" dirty="0"/>
              <a:t> </a:t>
            </a:r>
            <a:r>
              <a:rPr lang="en-GB" sz="2800" dirty="0" err="1"/>
              <a:t>analyseren</a:t>
            </a:r>
            <a:r>
              <a:rPr lang="en-GB" sz="2800" dirty="0"/>
              <a:t>, </a:t>
            </a:r>
            <a:r>
              <a:rPr lang="en-GB" sz="2800" dirty="0" err="1"/>
              <a:t>decoderen</a:t>
            </a:r>
            <a:r>
              <a:rPr lang="en-GB" sz="2800" dirty="0"/>
              <a:t>,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construeren</a:t>
            </a:r>
            <a:endParaRPr lang="en-NL" sz="2800" dirty="0"/>
          </a:p>
        </p:txBody>
      </p:sp>
    </p:spTree>
    <p:extLst>
      <p:ext uri="{BB962C8B-B14F-4D97-AF65-F5344CB8AC3E}">
        <p14:creationId xmlns:p14="http://schemas.microsoft.com/office/powerpoint/2010/main" val="2051208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1043</Words>
  <Application>Microsoft Office PowerPoint</Application>
  <PresentationFormat>Widescreen</PresentationFormat>
  <Paragraphs>202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Recursie</vt:lpstr>
      <vt:lpstr>Recursie</vt:lpstr>
      <vt:lpstr>Recursie</vt:lpstr>
      <vt:lpstr>Recursie</vt:lpstr>
      <vt:lpstr>Recursie</vt:lpstr>
      <vt:lpstr>Disclaimer</vt:lpstr>
      <vt:lpstr>Planning</vt:lpstr>
      <vt:lpstr>File I/O</vt:lpstr>
      <vt:lpstr>Bits en bitoperatoren</vt:lpstr>
      <vt:lpstr>Wat is recursie?</vt:lpstr>
      <vt:lpstr>Loop        vs     Recursie</vt:lpstr>
      <vt:lpstr>Anatomie van recursie</vt:lpstr>
      <vt:lpstr>Recursie, hoe?</vt:lpstr>
      <vt:lpstr>Recursie, waarom?</vt:lpstr>
      <vt:lpstr>&lt;br&gt;</vt:lpstr>
      <vt:lpstr>Wat doet deze code?</vt:lpstr>
      <vt:lpstr>Wat gaat hier fout?</vt:lpstr>
      <vt:lpstr>Wat doet deze code?</vt:lpstr>
      <vt:lpstr>Herschrijf deze code recursief</vt:lpstr>
      <vt:lpstr>Herschrijf deze code recursief</vt:lpstr>
      <vt:lpstr>En wat doet deze versie?</vt:lpstr>
      <vt:lpstr>Recursie: veelvoorkomende fouten</vt:lpstr>
      <vt:lpstr>Andere vormen van recursie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 Goris</dc:creator>
  <cp:lastModifiedBy>Nick Goris</cp:lastModifiedBy>
  <cp:revision>16</cp:revision>
  <dcterms:created xsi:type="dcterms:W3CDTF">2026-02-25T09:44:48Z</dcterms:created>
  <dcterms:modified xsi:type="dcterms:W3CDTF">2026-03-18T14:09:31Z</dcterms:modified>
</cp:coreProperties>
</file>