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83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9F0BE-C516-4611-8967-C8FD827BE981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BDE9B-B325-4AF9-AA2D-524F05C2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97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77494-6826-AA66-DD2A-8E2A68F50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DD3B80-5778-5764-1F73-A6190FEAB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D76A40-A996-03C1-7F2A-EA5ED78E8B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BB127-11F6-550D-CC9B-E82072F38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31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F7816-B785-9A67-F5B1-782300B8A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0E9608-33C7-9FDE-088F-66EAB4706C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A6A67A-038E-204E-26AB-47860E8F7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D4D59-DA35-3167-7586-1852F7B067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3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15BA4-4CC8-3F31-A17B-B7CCC077F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1BD8B6-5134-7174-5B8B-54DB03385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1F66AE-3997-451D-59A1-6588DE1D2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5259E-6CAA-0051-009C-83B7BF190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04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8D2C0-8BCF-0FBE-D414-C3E24E38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77B9F2-9100-E21A-EB2B-6E75D9D9C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D12CF4-2098-97E7-E53D-6A56715FD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F7A7E-155E-AE07-1E2F-15718E77D0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30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C69FB-B97F-E362-AAAB-1014E6709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D4E675-EAC9-30E4-8567-78F012E04C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53EED2-DD6D-CE0A-ECEC-7C635DB067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DC887-7F59-C724-1D37-38F2660B4E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70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40173-8F56-4F31-9D9D-8D4F0AD78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CD6A9-3DD7-98CC-6921-51160F9A7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39B919-AB81-DDFF-4C52-88D52538F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https://www.alveussanctuary.org/ambassadors/miley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0E02C-A1C9-0690-CB12-D1D9025E93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64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5FA64-112F-114A-F75E-0BF883235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EE68E4-3B5F-FE92-7618-79955A816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233A90-864E-6E2E-A6A7-A172A39CC3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Bron image: https://www.vogelbescherming.nl/ontdek-vogels/kennis-over-vogels/vogelgids/vogel/stadsduif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F9555-47C6-1FFC-0DB9-7813D0B186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BDE9B-B325-4AF9-AA2D-524F05C2BA4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0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9D98B-C5E5-2090-32BA-D40739ED5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D4D94-272C-50EE-2680-B8ACCFA2A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2C58D-0AD6-790C-9A9A-F6725D73D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6078B-EA4F-E8D3-EBC7-9498B557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CECFF-F201-A67D-40BB-62F16DF3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8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9159-83FE-16F4-1B37-5F10D9FD9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8CE10-73E5-DE05-D9BA-54BB74AAF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6C3F8-7A52-C155-1298-80613E02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B54A4-DB76-8887-40ED-1B7902EA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7ACC5-804C-C30A-B95D-FABF95C6A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8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950852-379E-263B-ACD1-86D67BB5F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6CF76-B904-F5DD-9370-91EB64270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8D1CD-05DC-F8A9-C91A-34B479E7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93D4B-08CA-364C-D6B1-2A2A879C9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2350-4913-74E3-E728-FA6F908A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7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F69B4-0AD0-2291-D3F7-F77BAE77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58720-78D9-6F37-B573-051D7AD77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F3252-B2EE-25F4-F83B-2DF5EA49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AD020-BB3B-030A-13D5-1BC5A118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A3001-7FBE-96F6-532C-91386E59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9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0F11-C81E-C042-BA8D-D2F774E5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1BE4D-AC76-2099-D972-71F6170A8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047AE-1356-2250-B5F6-E2231EDE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876FF-CB5B-338C-1F31-203442F8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1B26A-08CF-7292-C844-323872433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2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4883-8F3D-60B1-1796-3CA2A85D1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CDC58-A230-EDB2-889E-CB54E1A17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8AA03-54F2-25D6-23AF-206C4E8DE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56E9B-99F7-6565-445A-98030F0E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1CA48-6106-5642-9122-543EFD50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92AD65-030C-346F-6096-D571DC23E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4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BBA0B-0A3D-CEA8-D944-02AFFD94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14169-E334-7185-241F-07A1D1A35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121F4-67C6-5D98-0571-A74E30EF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B8AC2-4ABA-B3C0-7D89-443742ECE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6107A-FA3B-2253-A150-F894AEB00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EB295C-514A-FF38-5802-B4BA87B72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69B497-F504-F45C-03D4-1188F943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D70693-A567-0E79-D6E5-1D2B3E95F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5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F1E9F-CBA3-09BF-3715-DE1EE1F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D347D-F69E-E201-70CF-5F3FC744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5E6E2-F4C6-6775-A459-151BCFFF5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B9882-A383-CB8C-E1A6-2999A02F6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7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193C58-2383-78B4-FA4A-775CBCB3E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E3A52D-C2D5-2717-22B6-FE88C41C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0C2D3-95EC-4E29-9197-4D3FE7B7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1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48CC4-FD1A-5D35-3351-40284AC22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0630-8A44-52CC-5908-5933790CB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48C340-A806-EA45-22F8-6C577C447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BF660-55D3-2478-51AC-296C9AD9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E0B5F-3CD6-263C-885C-514D8237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5EC9E-724A-3236-1D68-3592E144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8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692E-A01A-6685-D784-7BFB6B463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513C20-7F4D-24B8-9FBB-E383020FE4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E65E4-7F5F-EA71-5B3A-E9FFDEF32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F168B-824C-0975-9B93-5EBBD44FE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F9CAE-E6A9-6E56-6125-408D054E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4D353-72CA-0861-893E-EA6985B9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0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093C4-BE0F-4194-CC32-14E4BFE1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F51E1-D7A4-20BA-111A-AC3D319E6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F4DB4-0552-34A5-33AD-503A55EC2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20C152-9CAD-4F8A-8223-464A30A6ED1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E1900-50B8-18B7-2045-5571C2D358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6106F-2D89-5CBE-EAE1-4CF41E8B6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02A608-CA49-4F59-8B0D-AC5841AD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2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4B2C-1EDC-3DBA-2ABB-05C2982D67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7247D-0C54-DEE0-ECC3-3739933E93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TI-S2 25/26</a:t>
            </a:r>
          </a:p>
        </p:txBody>
      </p:sp>
    </p:spTree>
    <p:extLst>
      <p:ext uri="{BB962C8B-B14F-4D97-AF65-F5344CB8AC3E}">
        <p14:creationId xmlns:p14="http://schemas.microsoft.com/office/powerpoint/2010/main" val="3576807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74874-8B40-23B2-4A07-B60121C3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521C6-21E3-21DD-2318-054FBE772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EAD55-8986-E6BA-90A6-0E0308CAA0C5}"/>
              </a:ext>
            </a:extLst>
          </p:cNvPr>
          <p:cNvSpPr txBox="1"/>
          <p:nvPr/>
        </p:nvSpPr>
        <p:spPr>
          <a:xfrm>
            <a:off x="6371376" y="2304256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Duif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“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Duifachtige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Duif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EF2EF-DC70-4FC9-C053-28EAA5C59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 is </a:t>
            </a:r>
            <a:r>
              <a:rPr lang="en-US" dirty="0" err="1"/>
              <a:t>dit</a:t>
            </a:r>
            <a:r>
              <a:rPr lang="en-US" dirty="0"/>
              <a:t>?</a:t>
            </a:r>
          </a:p>
        </p:txBody>
      </p:sp>
      <p:pic>
        <p:nvPicPr>
          <p:cNvPr id="3076" name="Picture 4" descr="Stadsduif | Vogelbescherming">
            <a:extLst>
              <a:ext uri="{FF2B5EF4-FFF2-40B4-BE49-F238E27FC236}">
                <a16:creationId xmlns:a16="http://schemas.microsoft.com/office/drawing/2014/main" id="{80A47405-E437-ED9E-225B-EC8F13EC7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4256"/>
            <a:ext cx="4418092" cy="441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39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2D3E0-0E5F-7465-AA7E-2823B9D99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</a:t>
            </a:r>
            <a:r>
              <a:rPr lang="en-US" dirty="0" err="1"/>
              <a:t>valt</a:t>
            </a:r>
            <a:r>
              <a:rPr lang="en-US" dirty="0"/>
              <a:t> op?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67A446-F25D-9FCF-2AE1-40549A92B68C}"/>
              </a:ext>
            </a:extLst>
          </p:cNvPr>
          <p:cNvSpPr txBox="1"/>
          <p:nvPr/>
        </p:nvSpPr>
        <p:spPr>
          <a:xfrm>
            <a:off x="838200" y="1690688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Duif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“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Duifachtige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Duif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865A2-4888-47AE-4A94-B3186C745F01}"/>
              </a:ext>
            </a:extLst>
          </p:cNvPr>
          <p:cNvSpPr txBox="1"/>
          <p:nvPr/>
        </p:nvSpPr>
        <p:spPr>
          <a:xfrm>
            <a:off x="6096000" y="1690688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9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A3E4B-611F-F5B8-18A5-BA20DD916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72181-6787-0255-D3B5-C851A252B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</a:t>
            </a:r>
            <a:r>
              <a:rPr lang="en-US" dirty="0" err="1"/>
              <a:t>valt</a:t>
            </a:r>
            <a:r>
              <a:rPr lang="en-US" dirty="0"/>
              <a:t> 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47392-269D-2119-C356-4FB79BFD2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Veel </a:t>
            </a:r>
            <a:r>
              <a:rPr lang="en-US" dirty="0" err="1"/>
              <a:t>hetzelfde</a:t>
            </a:r>
            <a:r>
              <a:rPr lang="en-US" dirty="0"/>
              <a:t>,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A4622C-8EC0-3087-18A9-FE12028AF2B1}"/>
              </a:ext>
            </a:extLst>
          </p:cNvPr>
          <p:cNvSpPr txBox="1"/>
          <p:nvPr/>
        </p:nvSpPr>
        <p:spPr>
          <a:xfrm>
            <a:off x="838200" y="2760643"/>
            <a:ext cx="731746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    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55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A6C7B-0AAE-D162-8D8C-3DCDD970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Probleem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C0A83-F67D-8FAE-DCD4-532ED0960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 err="1"/>
              <a:t>moeten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Duifachtigen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bijhouden</a:t>
            </a:r>
            <a:r>
              <a:rPr lang="en-US" dirty="0"/>
              <a:t> of ze </a:t>
            </a:r>
            <a:r>
              <a:rPr lang="en-US" dirty="0" err="1"/>
              <a:t>geringd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  <a:p>
            <a:r>
              <a:rPr lang="en-US" dirty="0" err="1"/>
              <a:t>Moeten</a:t>
            </a:r>
            <a:r>
              <a:rPr lang="en-US" dirty="0"/>
              <a:t> we </a:t>
            </a:r>
            <a:r>
              <a:rPr lang="en-US" dirty="0" err="1"/>
              <a:t>dit</a:t>
            </a:r>
            <a:r>
              <a:rPr lang="en-US" dirty="0"/>
              <a:t> dan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papegaaien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9DAFB9-CDFE-9BE8-D561-B147148B6443}"/>
              </a:ext>
            </a:extLst>
          </p:cNvPr>
          <p:cNvSpPr txBox="1"/>
          <p:nvPr/>
        </p:nvSpPr>
        <p:spPr>
          <a:xfrm>
            <a:off x="838199" y="2903706"/>
            <a:ext cx="848686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geringd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4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C9BF6-09B8-5E23-17E6-03DCB9D24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E64AC-E23C-9173-10B1-9DE49469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Oplossing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B8F62-F91F-413E-96DC-F0977895C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282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hpp</a:t>
            </a:r>
            <a:r>
              <a:rPr lang="en-US" dirty="0"/>
              <a:t>						.</a:t>
            </a:r>
            <a:r>
              <a:rPr lang="en-US" dirty="0" err="1"/>
              <a:t>cpp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FD7284-8551-981E-9012-FDE1AAA87E17}"/>
              </a:ext>
            </a:extLst>
          </p:cNvPr>
          <p:cNvSpPr txBox="1"/>
          <p:nvPr/>
        </p:nvSpPr>
        <p:spPr>
          <a:xfrm>
            <a:off x="666183" y="2382609"/>
            <a:ext cx="542981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Papegaai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b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</a:rPr>
              <a:t>false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CC8565-41C1-D8F8-658C-CCBDAE9F7B5D}"/>
              </a:ext>
            </a:extLst>
          </p:cNvPr>
          <p:cNvSpPr txBox="1"/>
          <p:nvPr/>
        </p:nvSpPr>
        <p:spPr>
          <a:xfrm>
            <a:off x="6166920" y="2353901"/>
            <a:ext cx="609750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geringd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):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highlight>
                  <a:srgbClr val="FFFFFF"/>
                </a:highlight>
              </a:rPr>
              <a:t>…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    bool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"Dit is een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' '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endl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"Deze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"heeft een spanwijdte van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	spanwijdte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"cm"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Duifachtige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"is 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wel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else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"is 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niet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20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A3E9E-86E8-2440-EBD1-3E158EC04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echt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4895A-28F6-1DBC-7037-8A8294957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Wat </a:t>
            </a:r>
            <a:r>
              <a:rPr lang="en-US" dirty="0" err="1"/>
              <a:t>als</a:t>
            </a:r>
            <a:r>
              <a:rPr lang="en-US" dirty="0"/>
              <a:t> we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vogelsoorten</a:t>
            </a:r>
            <a:r>
              <a:rPr lang="en-US" dirty="0"/>
              <a:t>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kwaliteiten</a:t>
            </a:r>
            <a:r>
              <a:rPr lang="en-US" dirty="0"/>
              <a:t> </a:t>
            </a:r>
            <a:r>
              <a:rPr lang="en-US" dirty="0" err="1"/>
              <a:t>moeten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bijhouden</a:t>
            </a:r>
            <a:r>
              <a:rPr lang="en-US" dirty="0"/>
              <a:t>?</a:t>
            </a:r>
          </a:p>
          <a:p>
            <a:r>
              <a:rPr lang="en-US" dirty="0"/>
              <a:t>Code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onoverzichtelijk</a:t>
            </a:r>
            <a:r>
              <a:rPr lang="en-US" dirty="0"/>
              <a:t>, </a:t>
            </a:r>
            <a:r>
              <a:rPr lang="en-US" dirty="0" err="1"/>
              <a:t>slecht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onderhouden</a:t>
            </a:r>
            <a:endParaRPr lang="en-US" dirty="0"/>
          </a:p>
          <a:p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b="1" dirty="0" err="1"/>
              <a:t>schaalbaar</a:t>
            </a:r>
            <a:endParaRPr lang="en-US" b="1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Wat we </a:t>
            </a:r>
            <a:r>
              <a:rPr lang="en-US" dirty="0" err="1"/>
              <a:t>eigenlijk</a:t>
            </a:r>
            <a:r>
              <a:rPr lang="en-US" dirty="0"/>
              <a:t> </a:t>
            </a:r>
            <a:r>
              <a:rPr lang="en-US" dirty="0" err="1"/>
              <a:t>willen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om</a:t>
            </a:r>
          </a:p>
          <a:p>
            <a:r>
              <a:rPr lang="en-US" dirty="0" err="1"/>
              <a:t>gedeelde</a:t>
            </a:r>
            <a:r>
              <a:rPr lang="en-US" dirty="0"/>
              <a:t> </a:t>
            </a:r>
            <a:r>
              <a:rPr lang="en-US" dirty="0" err="1"/>
              <a:t>onderdelen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groeperen</a:t>
            </a:r>
            <a:endParaRPr lang="en-US" dirty="0"/>
          </a:p>
          <a:p>
            <a:r>
              <a:rPr lang="en-US" dirty="0" err="1"/>
              <a:t>unieke</a:t>
            </a:r>
            <a:r>
              <a:rPr lang="en-US" dirty="0"/>
              <a:t> </a:t>
            </a:r>
            <a:r>
              <a:rPr lang="en-US" dirty="0" err="1"/>
              <a:t>onderdelen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splitsen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AKA: </a:t>
            </a:r>
            <a:r>
              <a:rPr lang="en-US" b="1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349123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3C6E9-C171-2A72-5DFC-3A56C9E2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1941-FAB4-A52E-3B2C-93520DAFB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Hergebruiken</a:t>
            </a:r>
            <a:r>
              <a:rPr lang="en-US" dirty="0"/>
              <a:t> van </a:t>
            </a:r>
            <a:r>
              <a:rPr lang="en-US" dirty="0" err="1"/>
              <a:t>gedeelde</a:t>
            </a:r>
            <a:r>
              <a:rPr lang="en-US" dirty="0"/>
              <a:t> </a:t>
            </a:r>
            <a:r>
              <a:rPr lang="en-US" dirty="0" err="1"/>
              <a:t>methoden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attributen</a:t>
            </a:r>
            <a:endParaRPr lang="en-US" dirty="0"/>
          </a:p>
          <a:p>
            <a:r>
              <a:rPr lang="en-US" dirty="0" err="1"/>
              <a:t>Nettere</a:t>
            </a:r>
            <a:r>
              <a:rPr lang="en-US" dirty="0"/>
              <a:t>, </a:t>
            </a:r>
            <a:r>
              <a:rPr lang="en-US" dirty="0" err="1"/>
              <a:t>efficiëntere</a:t>
            </a:r>
            <a:r>
              <a:rPr lang="en-US" dirty="0"/>
              <a:t> code</a:t>
            </a:r>
          </a:p>
          <a:p>
            <a:r>
              <a:rPr lang="en-US" dirty="0"/>
              <a:t>Minder code </a:t>
            </a:r>
            <a:r>
              <a:rPr lang="en-US" dirty="0" err="1"/>
              <a:t>duplicatie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0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5182A-13E6-4C06-E7EE-D24DCA3E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B59F33-46B1-C767-F04A-7E77C7BA6284}"/>
              </a:ext>
            </a:extLst>
          </p:cNvPr>
          <p:cNvSpPr txBox="1"/>
          <p:nvPr/>
        </p:nvSpPr>
        <p:spPr>
          <a:xfrm>
            <a:off x="838200" y="1690688"/>
            <a:ext cx="609750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Base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base_id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"Ik ben de base class\n"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wat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base_id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lass Derived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Base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deriv_id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"Ik ben de derived class\n"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3341A5-BE8F-F341-6101-9C6110792BB1}"/>
              </a:ext>
            </a:extLst>
          </p:cNvPr>
          <p:cNvSpPr txBox="1"/>
          <p:nvPr/>
        </p:nvSpPr>
        <p:spPr>
          <a:xfrm>
            <a:off x="6096000" y="1690688"/>
            <a:ext cx="609750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   Base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</a:rPr>
              <a:t>myBase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myBase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wat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"Ik ben de base class"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myBase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base_id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"Ik ben de base class"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Derived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wat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"Ik ben de base class"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deriv_id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"Ik ben de </a:t>
            </a:r>
            <a:r>
              <a:rPr lang="nl-NL" sz="1800" b="0" dirty="0" err="1">
                <a:solidFill>
                  <a:srgbClr val="008000"/>
                </a:solidFill>
                <a:highlight>
                  <a:srgbClr val="FFFFFF"/>
                </a:highlight>
              </a:rPr>
              <a:t>derived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 class"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base_id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"Ik ben de base class“</a:t>
            </a:r>
          </a:p>
          <a:p>
            <a:endParaRPr lang="nl-NL" dirty="0">
              <a:solidFill>
                <a:srgbClr val="008000"/>
              </a:solidFill>
              <a:highlight>
                <a:srgbClr val="FFFFFF"/>
              </a:highlight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myBase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deriv_id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error: 'class Base' has no member named '</a:t>
            </a:r>
            <a:r>
              <a:rPr lang="en-US" sz="1800" b="0" dirty="0" err="1">
                <a:solidFill>
                  <a:srgbClr val="008000"/>
                </a:solidFill>
                <a:highlight>
                  <a:srgbClr val="FFFFFF"/>
                </a:highlight>
              </a:rPr>
              <a:t>deriv_id</a:t>
            </a:r>
            <a:r>
              <a:rPr lang="en-US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'</a:t>
            </a:r>
            <a:b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</a:b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98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1E1DD-E2CA-8F91-5B12-E5E2566CC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412B2-9BD5-0152-0F92-388610CC2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Modeleert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‘X is </a:t>
            </a:r>
            <a:r>
              <a:rPr lang="en-US" dirty="0" err="1"/>
              <a:t>een</a:t>
            </a:r>
            <a:r>
              <a:rPr lang="en-US" dirty="0"/>
              <a:t> Y’ </a:t>
            </a:r>
            <a:r>
              <a:rPr lang="en-US" dirty="0" err="1"/>
              <a:t>relatie</a:t>
            </a:r>
            <a:endParaRPr lang="en-US" dirty="0"/>
          </a:p>
          <a:p>
            <a:pPr lvl="1"/>
            <a:r>
              <a:rPr lang="en-US" dirty="0"/>
              <a:t>Derived obj is </a:t>
            </a:r>
            <a:r>
              <a:rPr lang="en-US" dirty="0" err="1"/>
              <a:t>een</a:t>
            </a:r>
            <a:r>
              <a:rPr lang="en-US" dirty="0"/>
              <a:t> Base obj &lt;&gt; Base obj is </a:t>
            </a:r>
            <a:r>
              <a:rPr lang="en-US" dirty="0" err="1"/>
              <a:t>geen</a:t>
            </a:r>
            <a:r>
              <a:rPr lang="en-US" dirty="0"/>
              <a:t> Derived obj</a:t>
            </a:r>
          </a:p>
          <a:p>
            <a:pPr lvl="1"/>
            <a:r>
              <a:rPr lang="en-US" dirty="0"/>
              <a:t>Mustang is </a:t>
            </a:r>
            <a:r>
              <a:rPr lang="en-US" dirty="0" err="1"/>
              <a:t>een</a:t>
            </a:r>
            <a:r>
              <a:rPr lang="en-US" dirty="0"/>
              <a:t> Auto &lt;&gt; Auto is </a:t>
            </a:r>
            <a:r>
              <a:rPr lang="en-US" dirty="0" err="1"/>
              <a:t>geen</a:t>
            </a:r>
            <a:r>
              <a:rPr lang="en-US" dirty="0"/>
              <a:t> Mustang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err="1"/>
              <a:t>Papegaai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Vogel &lt;&gt; Vogel is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Papegaai</a:t>
            </a:r>
            <a:endParaRPr lang="en-US" dirty="0"/>
          </a:p>
          <a:p>
            <a:pPr lvl="1"/>
            <a:r>
              <a:rPr lang="en-US" dirty="0"/>
              <a:t>Duif is </a:t>
            </a:r>
            <a:r>
              <a:rPr lang="en-US" dirty="0" err="1"/>
              <a:t>een</a:t>
            </a:r>
            <a:r>
              <a:rPr lang="en-US" dirty="0"/>
              <a:t> Vogel &lt;&gt; Vogel is </a:t>
            </a:r>
            <a:r>
              <a:rPr lang="en-US" dirty="0" err="1"/>
              <a:t>geen</a:t>
            </a:r>
            <a:r>
              <a:rPr lang="en-US" dirty="0"/>
              <a:t> Duif</a:t>
            </a:r>
          </a:p>
          <a:p>
            <a:pPr lvl="1"/>
            <a:r>
              <a:rPr lang="en-US" dirty="0" err="1"/>
              <a:t>Papegaai</a:t>
            </a:r>
            <a:r>
              <a:rPr lang="en-US" dirty="0"/>
              <a:t> is </a:t>
            </a:r>
            <a:r>
              <a:rPr lang="en-US" dirty="0" err="1"/>
              <a:t>geen</a:t>
            </a:r>
            <a:r>
              <a:rPr lang="en-US" dirty="0"/>
              <a:t> Duif &lt;&gt; Duif is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Papegaai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57052-A1CC-5540-C4BA-94B8D445C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2850" y="365125"/>
            <a:ext cx="1790950" cy="23244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0BDAA79-6D05-F303-5AAC-91DC3776C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7074" y="4694859"/>
            <a:ext cx="4276725" cy="203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73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5A7F3-93B2-0ECD-8038-401F44642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&lt;</a:t>
            </a:r>
            <a:r>
              <a:rPr lang="en-US" dirty="0" err="1"/>
              <a:t>br</a:t>
            </a:r>
            <a:r>
              <a:rPr lang="en-US" dirty="0"/>
              <a:t>&gt;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915F7-23B9-D697-C37A-05EDD89E8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Daarna</a:t>
            </a:r>
            <a:r>
              <a:rPr lang="en-US" dirty="0"/>
              <a:t> </a:t>
            </a:r>
            <a:r>
              <a:rPr lang="en-US" dirty="0" err="1"/>
              <a:t>verder</a:t>
            </a:r>
            <a:r>
              <a:rPr lang="en-US" dirty="0"/>
              <a:t> met hoe inheritance </a:t>
            </a:r>
            <a:r>
              <a:rPr lang="en-US" dirty="0" err="1"/>
              <a:t>verder</a:t>
            </a:r>
            <a:r>
              <a:rPr lang="en-US" dirty="0"/>
              <a:t> </a:t>
            </a:r>
            <a:r>
              <a:rPr lang="en-US" dirty="0" err="1"/>
              <a:t>werkt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5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88056-1B06-6C22-066A-F5F4E85A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5DA84-0811-49EE-F64B-0A5586C0E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  <a:p>
            <a:r>
              <a:rPr lang="en-US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33844308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21691-8DE0-518D-FF3D-7DA5BE967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EB7EBD-6EE2-DDE5-897A-2683C7107A09}"/>
              </a:ext>
            </a:extLst>
          </p:cNvPr>
          <p:cNvSpPr txBox="1"/>
          <p:nvPr/>
        </p:nvSpPr>
        <p:spPr>
          <a:xfrm>
            <a:off x="838200" y="1690688"/>
            <a:ext cx="609750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	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geringd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 err="1">
                <a:solidFill>
                  <a:srgbClr val="0000FF"/>
                </a:solidFill>
                <a:highlight>
                  <a:srgbClr val="FFFFFF"/>
                </a:highlight>
              </a:rPr>
              <a:t>false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48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2229F-2BA1-661E-6BBE-6564FE33D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C8F5-36F4-E5DA-61AF-DC305A7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0198F-6593-BE3A-6F3C-D2F5F554076C}"/>
              </a:ext>
            </a:extLst>
          </p:cNvPr>
          <p:cNvSpPr txBox="1"/>
          <p:nvPr/>
        </p:nvSpPr>
        <p:spPr>
          <a:xfrm>
            <a:off x="838200" y="1690688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 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EC8144-930E-A7F2-B2A8-9D39C55E1FF8}"/>
              </a:ext>
            </a:extLst>
          </p:cNvPr>
          <p:cNvSpPr txBox="1"/>
          <p:nvPr/>
        </p:nvSpPr>
        <p:spPr>
          <a:xfrm>
            <a:off x="6096000" y="1690688"/>
            <a:ext cx="60975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Duif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naam, </a:t>
            </a:r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false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D9BFF-D4D3-E731-538A-7405BDFE242C}"/>
              </a:ext>
            </a:extLst>
          </p:cNvPr>
          <p:cNvSpPr txBox="1"/>
          <p:nvPr/>
        </p:nvSpPr>
        <p:spPr>
          <a:xfrm>
            <a:off x="6096000" y="4506844"/>
            <a:ext cx="60975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 mia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</a:rPr>
              <a:t>110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"Macaw"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Yellow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	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Duif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gerrit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</a:rPr>
              <a:t>60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"Pigeon"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Grey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	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Duifachtige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true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11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2B55D-D1C5-7A29-D9E0-6C235754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1D18E3-6349-5A41-6DC5-24A549EC282E}"/>
              </a:ext>
            </a:extLst>
          </p:cNvPr>
          <p:cNvSpPr txBox="1"/>
          <p:nvPr/>
        </p:nvSpPr>
        <p:spPr>
          <a:xfrm>
            <a:off x="6096000" y="3722013"/>
            <a:ext cx="60975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rgbClr val="000000"/>
                </a:solidFill>
                <a:highlight>
                  <a:srgbClr val="FFFFFF"/>
                </a:highlight>
              </a:rPr>
              <a:t>Duif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Duif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          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geringd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):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{}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C7B34F-BB93-7D52-D0D9-03ACC4647FAD}"/>
              </a:ext>
            </a:extLst>
          </p:cNvPr>
          <p:cNvSpPr txBox="1"/>
          <p:nvPr/>
        </p:nvSpPr>
        <p:spPr>
          <a:xfrm>
            <a:off x="838200" y="1690688"/>
            <a:ext cx="60975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b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):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240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51C5-8728-615C-D6E1-4D00B021E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Probleem</a:t>
            </a:r>
            <a:r>
              <a:rPr lang="en-US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4077B9-6169-D272-C86E-5C70D39D42D4}"/>
              </a:ext>
            </a:extLst>
          </p:cNvPr>
          <p:cNvSpPr txBox="1"/>
          <p:nvPr/>
        </p:nvSpPr>
        <p:spPr>
          <a:xfrm>
            <a:off x="6096000" y="1690688"/>
            <a:ext cx="609750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"Dit is een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' '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endl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"Deze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"heeft een spanwijdte van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	spanwijdte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"cm"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Duifachtige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"is 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wel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else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"is 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niet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DF418-B9D7-08CF-F4B1-7D1D26318E18}"/>
              </a:ext>
            </a:extLst>
          </p:cNvPr>
          <p:cNvSpPr txBox="1"/>
          <p:nvPr/>
        </p:nvSpPr>
        <p:spPr>
          <a:xfrm>
            <a:off x="838200" y="1690688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 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AF504D5-D472-8B13-FEC4-025F435768FC}"/>
              </a:ext>
            </a:extLst>
          </p:cNvPr>
          <p:cNvSpPr/>
          <p:nvPr/>
        </p:nvSpPr>
        <p:spPr>
          <a:xfrm>
            <a:off x="6671388" y="3107093"/>
            <a:ext cx="942392" cy="3219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8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EAC4E-B655-DD30-B868-BDE91F421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65D0F-E93F-B8EE-B3E3-CFCE8ED44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Oplossing</a:t>
            </a:r>
            <a:r>
              <a:rPr lang="en-US" dirty="0"/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505768-86DF-ADAF-A111-C90445B8F2D1}"/>
              </a:ext>
            </a:extLst>
          </p:cNvPr>
          <p:cNvSpPr txBox="1"/>
          <p:nvPr/>
        </p:nvSpPr>
        <p:spPr>
          <a:xfrm>
            <a:off x="838200" y="1443841"/>
            <a:ext cx="472062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virtual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163753-BDBA-6B53-E9F3-3D263B0D8DA6}"/>
              </a:ext>
            </a:extLst>
          </p:cNvPr>
          <p:cNvSpPr txBox="1"/>
          <p:nvPr/>
        </p:nvSpPr>
        <p:spPr>
          <a:xfrm>
            <a:off x="6633174" y="1443841"/>
            <a:ext cx="60975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Duif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	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 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false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override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D978F-FD0B-F8AD-A5FF-791F252C2F90}"/>
              </a:ext>
            </a:extLst>
          </p:cNvPr>
          <p:cNvSpPr txBox="1"/>
          <p:nvPr/>
        </p:nvSpPr>
        <p:spPr>
          <a:xfrm>
            <a:off x="6633174" y="4706128"/>
            <a:ext cx="60975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"is 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wel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else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niet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BE2B7E-AD38-54E5-1792-E1F70084B4D2}"/>
              </a:ext>
            </a:extLst>
          </p:cNvPr>
          <p:cNvSpPr txBox="1"/>
          <p:nvPr/>
        </p:nvSpPr>
        <p:spPr>
          <a:xfrm>
            <a:off x="368930" y="5260125"/>
            <a:ext cx="60975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"Dit is een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' '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endl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"Deze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"heeft een spanwijdte van "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"cm"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9B5B03A-0E7E-C253-1186-6E39E602A2DF}"/>
              </a:ext>
            </a:extLst>
          </p:cNvPr>
          <p:cNvSpPr/>
          <p:nvPr/>
        </p:nvSpPr>
        <p:spPr>
          <a:xfrm>
            <a:off x="1026367" y="4376057"/>
            <a:ext cx="811764" cy="5784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362FE71-2CD5-0D26-EA24-F36077587CF2}"/>
              </a:ext>
            </a:extLst>
          </p:cNvPr>
          <p:cNvSpPr/>
          <p:nvPr/>
        </p:nvSpPr>
        <p:spPr>
          <a:xfrm>
            <a:off x="8307354" y="3548743"/>
            <a:ext cx="929952" cy="5784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2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D1DE-F304-6B74-E94F-8DEB91B5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Toch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probleem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7E7C2-2C24-36C4-1FB0-1FA05CD52FDB}"/>
              </a:ext>
            </a:extLst>
          </p:cNvPr>
          <p:cNvSpPr txBox="1"/>
          <p:nvPr/>
        </p:nvSpPr>
        <p:spPr>
          <a:xfrm>
            <a:off x="6094492" y="1690688"/>
            <a:ext cx="60975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"is 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wel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else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niet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0064E-7961-E469-9C08-9E96ADB4FDF3}"/>
              </a:ext>
            </a:extLst>
          </p:cNvPr>
          <p:cNvSpPr txBox="1"/>
          <p:nvPr/>
        </p:nvSpPr>
        <p:spPr>
          <a:xfrm>
            <a:off x="838200" y="1690688"/>
            <a:ext cx="47206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virtual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96D602-AE2D-2E80-8EF1-E7EABFBDA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8828" y="5047576"/>
            <a:ext cx="6230219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87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05747-EF78-E699-1D08-94DBF9D0A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Oplossing</a:t>
            </a:r>
            <a:r>
              <a:rPr lang="en-US" dirty="0"/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9558A1-CE40-02B1-3FDB-D7C83291E426}"/>
              </a:ext>
            </a:extLst>
          </p:cNvPr>
          <p:cNvSpPr txBox="1"/>
          <p:nvPr/>
        </p:nvSpPr>
        <p:spPr>
          <a:xfrm>
            <a:off x="838200" y="1690688"/>
            <a:ext cx="609750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Vogel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bool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protected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spanwijdte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soort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sf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kleur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string naam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virtual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732C0-2A93-DFB1-AAB5-0FFB171C8818}"/>
              </a:ext>
            </a:extLst>
          </p:cNvPr>
          <p:cNvSpPr txBox="1"/>
          <p:nvPr/>
        </p:nvSpPr>
        <p:spPr>
          <a:xfrm>
            <a:off x="6094492" y="1690688"/>
            <a:ext cx="60975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Duif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Vogel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Deze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 "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"is 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wel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</a:rPr>
              <a:t>else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niet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0" dirty="0" err="1">
                <a:solidFill>
                  <a:srgbClr val="808080"/>
                </a:solidFill>
                <a:highlight>
                  <a:srgbClr val="FFFFFF"/>
                </a:highlight>
              </a:rPr>
              <a:t>geringd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352E2C-14C7-AD5D-0C50-0864812D1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92" y="5167312"/>
            <a:ext cx="312463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712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BB10F-1AF5-1374-C24C-80C8F639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Samenvattend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7EC1C-B9FB-307F-A08C-C3A257964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Klassen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krachtig</a:t>
            </a:r>
            <a:r>
              <a:rPr lang="en-US" dirty="0"/>
              <a:t>, maar</a:t>
            </a:r>
          </a:p>
          <a:p>
            <a:r>
              <a:rPr lang="en-US" dirty="0" err="1"/>
              <a:t>Makkelijk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functionaliteit</a:t>
            </a:r>
            <a:r>
              <a:rPr lang="en-US" dirty="0"/>
              <a:t> in </a:t>
            </a:r>
            <a:r>
              <a:rPr lang="en-US" dirty="0" err="1"/>
              <a:t>klassen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stoppen</a:t>
            </a:r>
            <a:endParaRPr lang="en-US" dirty="0"/>
          </a:p>
          <a:p>
            <a:r>
              <a:rPr lang="en-US" dirty="0"/>
              <a:t>Inheritance = </a:t>
            </a:r>
            <a:r>
              <a:rPr lang="en-US" dirty="0" err="1"/>
              <a:t>functionaliteit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het </a:t>
            </a:r>
            <a:r>
              <a:rPr lang="en-US" dirty="0" err="1"/>
              <a:t>hoort</a:t>
            </a:r>
            <a:endParaRPr lang="en-US" dirty="0"/>
          </a:p>
          <a:p>
            <a:endParaRPr lang="en-US" dirty="0"/>
          </a:p>
          <a:p>
            <a:r>
              <a:rPr lang="en-US" dirty="0"/>
              <a:t>Let op: </a:t>
            </a:r>
          </a:p>
          <a:p>
            <a:pPr lvl="1"/>
            <a:r>
              <a:rPr lang="en-US" dirty="0" err="1"/>
              <a:t>Aanroepen</a:t>
            </a:r>
            <a:r>
              <a:rPr lang="en-US" dirty="0"/>
              <a:t> van de constructor van de </a:t>
            </a:r>
            <a:r>
              <a:rPr lang="en-US" dirty="0" err="1"/>
              <a:t>superklasse</a:t>
            </a:r>
            <a:r>
              <a:rPr lang="en-US" dirty="0"/>
              <a:t> (base class)</a:t>
            </a:r>
          </a:p>
          <a:p>
            <a:pPr lvl="1"/>
            <a:r>
              <a:rPr lang="en-US" dirty="0"/>
              <a:t>Access specifiers</a:t>
            </a:r>
          </a:p>
          <a:p>
            <a:pPr lvl="1"/>
            <a:r>
              <a:rPr lang="en-US" dirty="0"/>
              <a:t>Override van </a:t>
            </a:r>
            <a:r>
              <a:rPr lang="en-US" dirty="0" err="1"/>
              <a:t>functies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base class door virtual</a:t>
            </a:r>
          </a:p>
        </p:txBody>
      </p:sp>
    </p:spTree>
    <p:extLst>
      <p:ext uri="{BB962C8B-B14F-4D97-AF65-F5344CB8AC3E}">
        <p14:creationId xmlns:p14="http://schemas.microsoft.com/office/powerpoint/2010/main" val="274780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2701-F2C5-E1F0-23EB-2F943937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06E4B-BB53-AD03-6B8E-BD283F693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 is </a:t>
            </a:r>
            <a:r>
              <a:rPr lang="en-US" dirty="0" err="1"/>
              <a:t>dit</a:t>
            </a:r>
            <a:r>
              <a:rPr lang="en-US" dirty="0"/>
              <a:t>?</a:t>
            </a:r>
          </a:p>
        </p:txBody>
      </p:sp>
      <p:pic>
        <p:nvPicPr>
          <p:cNvPr id="1026" name="Picture 2" descr="Mia | Ambassadors | Alveus Sanctuary">
            <a:extLst>
              <a:ext uri="{FF2B5EF4-FFF2-40B4-BE49-F238E27FC236}">
                <a16:creationId xmlns:a16="http://schemas.microsoft.com/office/drawing/2014/main" id="{0D828DD1-B7F9-963A-1FBD-4441FFC05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4256"/>
            <a:ext cx="5343525" cy="400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56BE8A-067B-8628-C991-D19A74C8375C}"/>
              </a:ext>
            </a:extLst>
          </p:cNvPr>
          <p:cNvSpPr txBox="1"/>
          <p:nvPr/>
        </p:nvSpPr>
        <p:spPr>
          <a:xfrm>
            <a:off x="6371376" y="2304256"/>
            <a:ext cx="60975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    ...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9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BB78B-2700-3FC2-1904-CF8CDBA2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E4232-1FD3-9FED-3D7E-247E844D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7A0FC-D127-A7B7-0107-B4AF82F4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eigenschappen</a:t>
            </a:r>
            <a:r>
              <a:rPr lang="en-US" dirty="0"/>
              <a:t>?</a:t>
            </a:r>
          </a:p>
        </p:txBody>
      </p:sp>
      <p:pic>
        <p:nvPicPr>
          <p:cNvPr id="1026" name="Picture 2" descr="Mia | Ambassadors | Alveus Sanctuary">
            <a:extLst>
              <a:ext uri="{FF2B5EF4-FFF2-40B4-BE49-F238E27FC236}">
                <a16:creationId xmlns:a16="http://schemas.microsoft.com/office/drawing/2014/main" id="{8222D5AA-BA92-4780-A3C4-62DBF889F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4256"/>
            <a:ext cx="5343525" cy="400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22BE5D-05E3-2343-DF59-DEF4A78A13B9}"/>
              </a:ext>
            </a:extLst>
          </p:cNvPr>
          <p:cNvSpPr txBox="1"/>
          <p:nvPr/>
        </p:nvSpPr>
        <p:spPr>
          <a:xfrm>
            <a:off x="6371376" y="2304256"/>
            <a:ext cx="60975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7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9A850-D94F-D7AB-B660-170305D3E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16A22-7703-3BAD-772F-8988747F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2AF99-7FF4-E6A2-A420-55F0B33A0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Moet </a:t>
            </a:r>
            <a:r>
              <a:rPr lang="en-US" dirty="0" err="1"/>
              <a:t>iedereen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zomaar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aanpassen</a:t>
            </a:r>
            <a:r>
              <a:rPr lang="en-US" dirty="0"/>
              <a:t>?</a:t>
            </a:r>
          </a:p>
        </p:txBody>
      </p:sp>
      <p:pic>
        <p:nvPicPr>
          <p:cNvPr id="1026" name="Picture 2" descr="Mia | Ambassadors | Alveus Sanctuary">
            <a:extLst>
              <a:ext uri="{FF2B5EF4-FFF2-40B4-BE49-F238E27FC236}">
                <a16:creationId xmlns:a16="http://schemas.microsoft.com/office/drawing/2014/main" id="{DA4933DD-0EE5-46E8-0A9F-3676941ED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4256"/>
            <a:ext cx="5343525" cy="400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29B62F-87D1-9206-C83B-297D49376C14}"/>
              </a:ext>
            </a:extLst>
          </p:cNvPr>
          <p:cNvSpPr txBox="1"/>
          <p:nvPr/>
        </p:nvSpPr>
        <p:spPr>
          <a:xfrm>
            <a:off x="6371376" y="2304256"/>
            <a:ext cx="60975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1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BA760-873A-9ABF-30DE-EEAD6AD6D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8854-42D4-9F08-1CBB-67728D9D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837DD-C431-B5EF-80C2-53DA25F37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methodes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we </a:t>
            </a:r>
            <a:r>
              <a:rPr lang="en-US" dirty="0" err="1"/>
              <a:t>nodig</a:t>
            </a:r>
            <a:r>
              <a:rPr lang="en-US" dirty="0"/>
              <a:t>?</a:t>
            </a:r>
          </a:p>
        </p:txBody>
      </p:sp>
      <p:pic>
        <p:nvPicPr>
          <p:cNvPr id="1026" name="Picture 2" descr="Mia | Ambassadors | Alveus Sanctuary">
            <a:extLst>
              <a:ext uri="{FF2B5EF4-FFF2-40B4-BE49-F238E27FC236}">
                <a16:creationId xmlns:a16="http://schemas.microsoft.com/office/drawing/2014/main" id="{9169DAFC-4BAD-AD89-6914-E4F1D37EA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4256"/>
            <a:ext cx="5343525" cy="400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E00457-FDC5-37DA-7722-49E24D33B800}"/>
              </a:ext>
            </a:extLst>
          </p:cNvPr>
          <p:cNvSpPr txBox="1"/>
          <p:nvPr/>
        </p:nvSpPr>
        <p:spPr>
          <a:xfrm>
            <a:off x="6371376" y="2304256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b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</a:b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61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C9C60-D5D7-E3C1-66C6-B8EDF66D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FD9CC-8906-E7D5-D558-0BB719EC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0A8F3-BA8A-1E5E-DDB9-4395E6690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hpp</a:t>
            </a:r>
            <a:r>
              <a:rPr lang="en-US" dirty="0"/>
              <a:t>						.</a:t>
            </a:r>
            <a:r>
              <a:rPr lang="en-US" dirty="0" err="1"/>
              <a:t>cpp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881BC-1AF3-BDC8-FD4A-EA44E9599D21}"/>
              </a:ext>
            </a:extLst>
          </p:cNvPr>
          <p:cNvSpPr txBox="1"/>
          <p:nvPr/>
        </p:nvSpPr>
        <p:spPr>
          <a:xfrm>
            <a:off x="556034" y="2304255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5BBCF5-F8FF-254A-44E0-3E00437DA60D}"/>
              </a:ext>
            </a:extLst>
          </p:cNvPr>
          <p:cNvSpPr txBox="1"/>
          <p:nvPr/>
        </p:nvSpPr>
        <p:spPr>
          <a:xfrm>
            <a:off x="6371376" y="2304256"/>
            <a:ext cx="609750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4000"/>
                </a:solidFill>
                <a:highlight>
                  <a:srgbClr val="FFFFFF"/>
                </a:highlight>
              </a:rPr>
              <a:t>#include "Papegaai.hpp"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b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			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),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"Dit is een "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kleur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' '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soort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 err="1">
                <a:solidFill>
                  <a:srgbClr val="000000"/>
                </a:solidFill>
                <a:highlight>
                  <a:srgbClr val="FFFFFF"/>
                </a:highlight>
              </a:rPr>
              <a:t>endl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"Deze "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naam; </a:t>
            </a:r>
            <a:b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"heeft een spanwijdte van “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; </a:t>
            </a:r>
            <a:b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spanwijdte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"cm"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728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69645-5627-5073-906F-EC992F8A1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F04D3-9ECB-2508-29D1-9AF24D3D3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E42F3-5C67-04D4-757A-78CE474D9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main.cpp					.</a:t>
            </a:r>
            <a:r>
              <a:rPr lang="en-US" dirty="0" err="1"/>
              <a:t>hpp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606079-9335-FB59-5615-FB50A0A0D5DF}"/>
              </a:ext>
            </a:extLst>
          </p:cNvPr>
          <p:cNvSpPr txBox="1"/>
          <p:nvPr/>
        </p:nvSpPr>
        <p:spPr>
          <a:xfrm>
            <a:off x="556034" y="2304255"/>
            <a:ext cx="60975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4000"/>
                </a:solidFill>
                <a:highlight>
                  <a:srgbClr val="FFFFFF"/>
                </a:highlight>
              </a:rPr>
              <a:t>#include "Papegaai.hpp"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mia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</a:rPr>
              <a:t>46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</a:rPr>
              <a:t>"African Grey"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					          sf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Grey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mia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"Dit is een grijze </a:t>
            </a:r>
            <a:r>
              <a:rPr lang="nl-NL" sz="1800" b="0" dirty="0" err="1">
                <a:solidFill>
                  <a:srgbClr val="008000"/>
                </a:solidFill>
                <a:highlight>
                  <a:srgbClr val="FFFFFF"/>
                </a:highlight>
              </a:rPr>
              <a:t>African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 </a:t>
            </a:r>
            <a:r>
              <a:rPr lang="nl-NL" sz="1800" b="0" dirty="0" err="1">
                <a:solidFill>
                  <a:srgbClr val="008000"/>
                </a:solidFill>
                <a:highlight>
                  <a:srgbClr val="FFFFFF"/>
                </a:highlight>
              </a:rPr>
              <a:t>Grey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"</a:t>
            </a: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// "Deze Papegaaiachtige heeft een </a:t>
            </a:r>
            <a:b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</a:br>
            <a:r>
              <a:rPr lang="nl-NL" sz="1800" b="0" dirty="0">
                <a:solidFill>
                  <a:srgbClr val="008000"/>
                </a:solidFill>
                <a:highlight>
                  <a:srgbClr val="FFFFFF"/>
                </a:highlight>
              </a:rPr>
              <a:t>			spanwijdte van 46 cm"</a:t>
            </a: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3F7C8-1C77-1F0E-B026-28EC681FF349}"/>
              </a:ext>
            </a:extLst>
          </p:cNvPr>
          <p:cNvSpPr txBox="1"/>
          <p:nvPr/>
        </p:nvSpPr>
        <p:spPr>
          <a:xfrm>
            <a:off x="6371376" y="2304256"/>
            <a:ext cx="609750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class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private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string naam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</a:rPr>
              <a:t>Papegaaiachtige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public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spanwijdte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string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soort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kleur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    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 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9918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8208D-261D-89D6-74FB-51CA5324D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44390-7769-986D-C0EF-552D380CF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8618-687E-C299-CE6A-D8DC63D08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 is </a:t>
            </a:r>
            <a:r>
              <a:rPr lang="en-US" dirty="0" err="1"/>
              <a:t>dit</a:t>
            </a:r>
            <a:r>
              <a:rPr lang="en-US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656AE0-CAAD-BE71-6727-471CDAEE729B}"/>
              </a:ext>
            </a:extLst>
          </p:cNvPr>
          <p:cNvSpPr txBox="1"/>
          <p:nvPr/>
        </p:nvSpPr>
        <p:spPr>
          <a:xfrm>
            <a:off x="6362323" y="2056686"/>
            <a:ext cx="609750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4000"/>
                </a:solidFill>
                <a:highlight>
                  <a:srgbClr val="FFFFFF"/>
                </a:highlight>
              </a:rPr>
              <a:t>#include "Papegaai.hpp"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mia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FF8000"/>
                </a:solidFill>
                <a:highlight>
                  <a:srgbClr val="FFFFFF"/>
                </a:highlight>
              </a:rPr>
              <a:t>46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"African Grey"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					        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Grey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mia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// "Dit is een grijze </a:t>
            </a:r>
            <a:r>
              <a:rPr lang="nl-NL" dirty="0" err="1">
                <a:solidFill>
                  <a:srgbClr val="008000"/>
                </a:solidFill>
                <a:highlight>
                  <a:srgbClr val="FFFFFF"/>
                </a:highlight>
              </a:rPr>
              <a:t>African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 </a:t>
            </a:r>
            <a:r>
              <a:rPr lang="nl-NL" dirty="0" err="1">
                <a:solidFill>
                  <a:srgbClr val="008000"/>
                </a:solidFill>
                <a:highlight>
                  <a:srgbClr val="FFFFFF"/>
                </a:highlight>
              </a:rPr>
              <a:t>Grey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"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// "Deze Papegaaiachtige heeft een </a:t>
            </a:r>
            <a:b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</a:b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			spanwijdte van 46cm"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miley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Papegaai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FF8000"/>
                </a:solidFill>
                <a:highlight>
                  <a:srgbClr val="FFFFFF"/>
                </a:highlight>
              </a:rPr>
              <a:t>110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"Macaw"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					             sf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Color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Yellow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miley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geefInfo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// "Dit is een gele </a:t>
            </a:r>
            <a:r>
              <a:rPr lang="nl-NL" dirty="0" err="1">
                <a:solidFill>
                  <a:srgbClr val="008000"/>
                </a:solidFill>
                <a:highlight>
                  <a:srgbClr val="FFFFFF"/>
                </a:highlight>
              </a:rPr>
              <a:t>Macaw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"</a:t>
            </a:r>
          </a:p>
          <a:p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// "Deze Papegaaiachtige heeft een </a:t>
            </a:r>
            <a:b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</a:br>
            <a:r>
              <a:rPr lang="nl-NL" dirty="0">
                <a:solidFill>
                  <a:srgbClr val="008000"/>
                </a:solidFill>
                <a:highlight>
                  <a:srgbClr val="FFFFFF"/>
                </a:highlight>
              </a:rPr>
              <a:t>			spanwijdte van 110cm"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dirty="0"/>
          </a:p>
        </p:txBody>
      </p:sp>
      <p:pic>
        <p:nvPicPr>
          <p:cNvPr id="2052" name="Picture 4" descr="Miley the Catalina Macaw">
            <a:extLst>
              <a:ext uri="{FF2B5EF4-FFF2-40B4-BE49-F238E27FC236}">
                <a16:creationId xmlns:a16="http://schemas.microsoft.com/office/drawing/2014/main" id="{ECEF101C-5526-59B1-9701-099F0DA68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67" y="2390351"/>
            <a:ext cx="5048816" cy="3786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67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2359</Words>
  <Application>Microsoft Office PowerPoint</Application>
  <PresentationFormat>Widescreen</PresentationFormat>
  <Paragraphs>438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Aptos</vt:lpstr>
      <vt:lpstr>Aptos Display</vt:lpstr>
      <vt:lpstr>Arial</vt:lpstr>
      <vt:lpstr>Wingdings</vt:lpstr>
      <vt:lpstr>Office Theme</vt:lpstr>
      <vt:lpstr>Inheritance</vt:lpstr>
      <vt:lpstr>Programma</vt:lpstr>
      <vt:lpstr>Herhaling classes</vt:lpstr>
      <vt:lpstr>Herhaling classes</vt:lpstr>
      <vt:lpstr>Herhaling classes</vt:lpstr>
      <vt:lpstr>Herhaling classes</vt:lpstr>
      <vt:lpstr>Herhaling classes</vt:lpstr>
      <vt:lpstr>Herhaling classes</vt:lpstr>
      <vt:lpstr>Herhaling classes</vt:lpstr>
      <vt:lpstr>Herhaling classes</vt:lpstr>
      <vt:lpstr>Wat valt op?</vt:lpstr>
      <vt:lpstr>Wat valt op?</vt:lpstr>
      <vt:lpstr>Probleem</vt:lpstr>
      <vt:lpstr>Oplossing?</vt:lpstr>
      <vt:lpstr>Niet echt…</vt:lpstr>
      <vt:lpstr>Inheritance</vt:lpstr>
      <vt:lpstr>Inheritance</vt:lpstr>
      <vt:lpstr>Inheritance</vt:lpstr>
      <vt:lpstr>&lt;br&gt; </vt:lpstr>
      <vt:lpstr>Inheritance</vt:lpstr>
      <vt:lpstr>Inheritance</vt:lpstr>
      <vt:lpstr>Inheritance</vt:lpstr>
      <vt:lpstr>Probleem?</vt:lpstr>
      <vt:lpstr>Oplossing!</vt:lpstr>
      <vt:lpstr>Toch nog een probleem </vt:lpstr>
      <vt:lpstr>Oplossing!</vt:lpstr>
      <vt:lpstr>Samenvattend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Goris</dc:creator>
  <cp:lastModifiedBy>Nick Goris</cp:lastModifiedBy>
  <cp:revision>2</cp:revision>
  <dcterms:created xsi:type="dcterms:W3CDTF">2026-05-26T15:25:56Z</dcterms:created>
  <dcterms:modified xsi:type="dcterms:W3CDTF">2026-05-26T20:11:52Z</dcterms:modified>
</cp:coreProperties>
</file>