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76" r:id="rId4"/>
    <p:sldId id="267" r:id="rId5"/>
    <p:sldId id="277" r:id="rId6"/>
    <p:sldId id="278" r:id="rId7"/>
    <p:sldId id="282" r:id="rId8"/>
    <p:sldId id="283" r:id="rId9"/>
    <p:sldId id="287" r:id="rId10"/>
    <p:sldId id="285" r:id="rId11"/>
    <p:sldId id="286" r:id="rId12"/>
    <p:sldId id="288" r:id="rId13"/>
    <p:sldId id="289" r:id="rId14"/>
    <p:sldId id="290" r:id="rId15"/>
    <p:sldId id="291" r:id="rId16"/>
    <p:sldId id="296" r:id="rId17"/>
    <p:sldId id="292" r:id="rId18"/>
    <p:sldId id="294" r:id="rId19"/>
    <p:sldId id="301" r:id="rId20"/>
    <p:sldId id="295" r:id="rId21"/>
    <p:sldId id="300" r:id="rId22"/>
    <p:sldId id="293" r:id="rId23"/>
    <p:sldId id="297" r:id="rId24"/>
    <p:sldId id="298" r:id="rId25"/>
    <p:sldId id="299" r:id="rId26"/>
    <p:sldId id="303" r:id="rId27"/>
    <p:sldId id="302" r:id="rId28"/>
  </p:sldIdLst>
  <p:sldSz cx="12192000" cy="6858000"/>
  <p:notesSz cx="6858000" cy="9144000"/>
  <p:defaultTextStyle>
    <a:defPPr>
      <a:defRPr lang="en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87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EE3ED-C625-D485-B12A-4627693C89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3813A3-15E4-4A82-0C37-C78C974B19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A6E590-4365-084E-8D86-237438F0C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CBCB4-1EFE-4E3B-9C8A-BCC4F06648F3}" type="datetimeFigureOut">
              <a:rPr lang="en-NL" smtClean="0"/>
              <a:t>25/02/2026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CEEB0B-35A5-1988-FE4A-A0DDB8F70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7DD50D-9B8A-2C13-F773-603CE7251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345A7-8EB6-4FDF-A52B-7AB511DDD56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690383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C0D1A-88F0-F42E-F7EF-0F52C36683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13A364-EC46-8102-8276-E565CC1F8D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2B9DEE-F57A-F098-D1DF-84036CFEF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CBCB4-1EFE-4E3B-9C8A-BCC4F06648F3}" type="datetimeFigureOut">
              <a:rPr lang="en-NL" smtClean="0"/>
              <a:t>25/02/2026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3B0157-26F8-2329-17B6-5AC3C5C4A3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4E13EF-FE0B-5417-875C-AB7DC777F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345A7-8EB6-4FDF-A52B-7AB511DDD56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110640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6C9933-15A1-3AA5-291A-DB28446138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5B1711-F16A-3EC8-A11F-6BC4D3FAD9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0FAD66-6A57-4C3F-2E66-BA3938768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CBCB4-1EFE-4E3B-9C8A-BCC4F06648F3}" type="datetimeFigureOut">
              <a:rPr lang="en-NL" smtClean="0"/>
              <a:t>25/02/2026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B48BDB-FD44-CECE-749B-27D75C340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CAAFD5-EF11-A27E-75E3-FEA4EA05D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345A7-8EB6-4FDF-A52B-7AB511DDD56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507869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B86F7C-FF25-D565-9C9E-71E7FFCE17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41D068-0531-E34C-38C3-83FAF0DA15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8655D2-4934-C937-BAAB-C507B90CF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CBCB4-1EFE-4E3B-9C8A-BCC4F06648F3}" type="datetimeFigureOut">
              <a:rPr lang="en-NL" smtClean="0"/>
              <a:t>25/02/2026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428325-A2C4-4220-01EB-BC3F1E7E0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1813D7-0838-4B74-3000-7D335E87A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345A7-8EB6-4FDF-A52B-7AB511DDD56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436853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4E0702-102A-8C84-9AD5-3A72F1DDF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76D655-302F-C236-C59A-709D593517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61EB2C-D550-E4F3-658E-5337580C4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CBCB4-1EFE-4E3B-9C8A-BCC4F06648F3}" type="datetimeFigureOut">
              <a:rPr lang="en-NL" smtClean="0"/>
              <a:t>25/02/2026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68534A-5961-C126-E417-E32FD9F59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B5550C-E667-BD50-8810-F4FAF3573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345A7-8EB6-4FDF-A52B-7AB511DDD56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793876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7B925-681D-3003-D861-780F50E28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44C58C-E09E-4A4A-101C-68C0FDCDEA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E2F83C-E752-5EA9-A489-7E22923587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98F4C9-91AB-3447-5327-4A59F3AC4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CBCB4-1EFE-4E3B-9C8A-BCC4F06648F3}" type="datetimeFigureOut">
              <a:rPr lang="en-NL" smtClean="0"/>
              <a:t>25/02/2026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C51336-E949-27D1-45C9-22E0C4D7D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13E751-F369-6119-5558-BD23C9E94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345A7-8EB6-4FDF-A52B-7AB511DDD56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376588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87C6AA-E30B-6FE4-743C-C23ACD6D5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029350-9138-8D3E-2399-3B022D47AF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DD5964-5452-1FF6-8DFF-F388B8AFBA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284646-B8ED-6B3F-FB14-419108A296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632628-4D42-6BE0-59BC-E7BD228EF9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5E5A1A5-CFE0-868C-12AE-E3C8D4FFD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CBCB4-1EFE-4E3B-9C8A-BCC4F06648F3}" type="datetimeFigureOut">
              <a:rPr lang="en-NL" smtClean="0"/>
              <a:t>25/02/2026</a:t>
            </a:fld>
            <a:endParaRPr lang="en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1C27F8-D91C-8DE8-B40E-49B4901BF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D76DA8-CF6D-9503-8DE4-DE01B8FF7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345A7-8EB6-4FDF-A52B-7AB511DDD56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648695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DDF92-A536-4349-5088-087E39B5E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30E612-A177-8943-0797-D054F20A1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CBCB4-1EFE-4E3B-9C8A-BCC4F06648F3}" type="datetimeFigureOut">
              <a:rPr lang="en-NL" smtClean="0"/>
              <a:t>25/02/2026</a:t>
            </a:fld>
            <a:endParaRPr lang="en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209C7C-4005-FD5F-933B-6EED46D51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DA187B-35A9-37EB-677C-6080EC225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345A7-8EB6-4FDF-A52B-7AB511DDD56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065925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D918E3-B18C-8BF7-DCF5-AF18B2B229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CBCB4-1EFE-4E3B-9C8A-BCC4F06648F3}" type="datetimeFigureOut">
              <a:rPr lang="en-NL" smtClean="0"/>
              <a:t>25/02/2026</a:t>
            </a:fld>
            <a:endParaRPr lang="en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C36FD0-7198-7E13-7D43-A75865FC0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048651-87A7-399D-AE83-B296B3F0A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345A7-8EB6-4FDF-A52B-7AB511DDD56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102596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54BAD-0D16-257B-C318-6127B1262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19A3EE-69E9-1AA0-4BE0-B8DB1BDAAD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879FBA-CB35-8331-4179-26E6124963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55B652-6D8C-2693-5D51-1D994026B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CBCB4-1EFE-4E3B-9C8A-BCC4F06648F3}" type="datetimeFigureOut">
              <a:rPr lang="en-NL" smtClean="0"/>
              <a:t>25/02/2026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0E7C48-8518-3489-E429-71C86730D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A01891-7825-107C-26CF-6AE95EC7E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345A7-8EB6-4FDF-A52B-7AB511DDD56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421816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453B2-43BF-E87F-E6C7-CC3C3C08C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B749BFD-D4F9-30A0-57A5-8F4501A249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63AD1C-06E0-5910-D0D6-A250C32754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B1ED23-4DF4-B4D3-8BE8-8134798F1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CBCB4-1EFE-4E3B-9C8A-BCC4F06648F3}" type="datetimeFigureOut">
              <a:rPr lang="en-NL" smtClean="0"/>
              <a:t>25/02/2026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2BE3F4-E9D9-572F-4E12-8A9B60C4D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25B0C7-99F5-A05C-57DC-C3252AE89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345A7-8EB6-4FDF-A52B-7AB511DDD56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459097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9C3377-B71D-78CE-558E-D0DABD0EE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635D7D-5602-B85D-E8A0-134A1070F2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C6CB69-D146-73A4-EAFA-EA9EF2D68B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7CBCB4-1EFE-4E3B-9C8A-BCC4F06648F3}" type="datetimeFigureOut">
              <a:rPr lang="en-NL" smtClean="0"/>
              <a:t>25/02/2026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7AAAE3-7AA3-10C7-1B3B-5C558D00D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09C6D9-8205-4BC5-6C03-C283B1E989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76345A7-8EB6-4FDF-A52B-7AB511DDD56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044365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FF8705-CC52-EDA9-8709-8CEDE5E45DE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	</a:t>
            </a:r>
            <a:r>
              <a:rPr lang="en-US" sz="4400" dirty="0"/>
              <a:t>void </a:t>
            </a:r>
            <a:r>
              <a:rPr lang="en-US" sz="4400" dirty="0" err="1"/>
              <a:t>func</a:t>
            </a:r>
            <a:r>
              <a:rPr lang="en-US" sz="4400" dirty="0"/>
              <a:t>(){</a:t>
            </a:r>
            <a:br>
              <a:rPr lang="en-US" dirty="0"/>
            </a:br>
            <a:r>
              <a:rPr lang="en-US" dirty="0"/>
              <a:t>			Functions;</a:t>
            </a:r>
            <a:br>
              <a:rPr lang="en-US" dirty="0"/>
            </a:br>
            <a:r>
              <a:rPr lang="en-US" dirty="0"/>
              <a:t>	</a:t>
            </a:r>
            <a:r>
              <a:rPr lang="en-US" sz="4400" dirty="0"/>
              <a:t>}</a:t>
            </a:r>
            <a:endParaRPr lang="en-NL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725AE0-B86C-082B-7562-44B709DAB14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TI-S2 2526</a:t>
            </a:r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27352337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B4DDAB-D763-FAAD-5CCA-0C249D787E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3CFD93-ADC0-70DB-48EC-02A6582604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Anatomie</a:t>
            </a:r>
            <a:r>
              <a:rPr lang="en-US" dirty="0"/>
              <a:t> van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functie</a:t>
            </a:r>
            <a:endParaRPr lang="en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301359-4C3D-9D15-3103-8EDE7FCF67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06662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nl-NL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 func</a:t>
            </a:r>
            <a:r>
              <a:rPr lang="nl-NL" b="1" dirty="0">
                <a:solidFill>
                  <a:srgbClr val="000080"/>
                </a:solidFill>
                <a:highlight>
                  <a:srgbClr val="FFFFFF"/>
                </a:highlight>
              </a:rPr>
              <a:t>()				</a:t>
            </a:r>
            <a:r>
              <a:rPr lang="nl-NL" b="1" dirty="0">
                <a:highlight>
                  <a:srgbClr val="FFFFFF"/>
                </a:highlight>
              </a:rPr>
              <a:t> &lt; Signature</a:t>
            </a:r>
            <a:endParaRPr lang="nl-NL" b="1" dirty="0">
              <a:solidFill>
                <a:srgbClr val="00008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b="1" dirty="0">
                <a:solidFill>
                  <a:srgbClr val="000080"/>
                </a:solidFill>
                <a:highlight>
                  <a:srgbClr val="FFFFFF"/>
                </a:highlight>
              </a:rPr>
              <a:t>{					</a:t>
            </a:r>
            <a:r>
              <a:rPr lang="nl-NL" b="1" dirty="0">
                <a:highlight>
                  <a:srgbClr val="FFFFFF"/>
                </a:highlight>
              </a:rPr>
              <a:t>&lt; Body open</a:t>
            </a:r>
            <a:endParaRPr lang="nl-NL" dirty="0"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b="1" dirty="0">
                <a:solidFill>
                  <a:srgbClr val="000000"/>
                </a:solidFill>
                <a:highlight>
                  <a:srgbClr val="FFFFFF"/>
                </a:highlight>
              </a:rPr>
              <a:t>	</a:t>
            </a:r>
            <a:r>
              <a:rPr lang="nl-NL" b="1" dirty="0">
                <a:solidFill>
                  <a:srgbClr val="0000FF"/>
                </a:solidFill>
                <a:highlight>
                  <a:srgbClr val="FFFFFF"/>
                </a:highlight>
              </a:rPr>
              <a:t>return</a:t>
            </a:r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dirty="0">
                <a:solidFill>
                  <a:srgbClr val="FF8000"/>
                </a:solidFill>
                <a:highlight>
                  <a:srgbClr val="FFFFFF"/>
                </a:highlight>
              </a:rPr>
              <a:t>10</a:t>
            </a:r>
            <a:r>
              <a:rPr lang="nl-NL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			</a:t>
            </a:r>
            <a:r>
              <a:rPr lang="en-US" b="1" dirty="0">
                <a:highlight>
                  <a:srgbClr val="FFFFFF"/>
                </a:highlight>
              </a:rPr>
              <a:t>&lt; Body</a:t>
            </a:r>
          </a:p>
          <a:p>
            <a:pPr marL="0" indent="0">
              <a:buNone/>
            </a:pPr>
            <a:r>
              <a:rPr lang="en-NL" b="1" dirty="0">
                <a:solidFill>
                  <a:srgbClr val="000080"/>
                </a:solidFill>
                <a:highlight>
                  <a:srgbClr val="FFFFFF"/>
                </a:highlight>
              </a:rPr>
              <a:t>}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					</a:t>
            </a:r>
            <a:r>
              <a:rPr lang="en-US" b="1" dirty="0">
                <a:highlight>
                  <a:srgbClr val="FFFFFF"/>
                </a:highlight>
              </a:rPr>
              <a:t>&lt; Body close</a:t>
            </a:r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15484775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F25264-A175-6143-A90E-9DFF2A856D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871A2-36F5-71BB-9843-21762F39A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Anatomie</a:t>
            </a:r>
            <a:r>
              <a:rPr lang="en-US" dirty="0"/>
              <a:t> van de signature</a:t>
            </a:r>
            <a:endParaRPr lang="en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012AE4-3EF7-1FA9-007A-7BC510035C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06662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nl-NL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 			func		</a:t>
            </a:r>
            <a:r>
              <a:rPr lang="nl-NL" b="1" dirty="0">
                <a:solidFill>
                  <a:srgbClr val="000080"/>
                </a:solidFill>
                <a:highlight>
                  <a:srgbClr val="FFFFFF"/>
                </a:highlight>
              </a:rPr>
              <a:t>()</a:t>
            </a:r>
          </a:p>
          <a:p>
            <a:pPr marL="0" indent="0">
              <a:buNone/>
            </a:pPr>
            <a:r>
              <a:rPr lang="nl-NL" b="1" dirty="0">
                <a:highlight>
                  <a:srgbClr val="FFFFFF"/>
                </a:highlight>
              </a:rPr>
              <a:t>^Return type</a:t>
            </a:r>
          </a:p>
          <a:p>
            <a:pPr marL="0" indent="0">
              <a:buNone/>
            </a:pPr>
            <a:r>
              <a:rPr lang="nl-NL" b="1" dirty="0">
                <a:highlight>
                  <a:srgbClr val="FFFFFF"/>
                </a:highlight>
              </a:rPr>
              <a:t>			^Name</a:t>
            </a:r>
          </a:p>
          <a:p>
            <a:pPr marL="0" indent="0">
              <a:buNone/>
            </a:pPr>
            <a:r>
              <a:rPr lang="nl-NL" b="1" dirty="0">
                <a:highlight>
                  <a:srgbClr val="FFFFFF"/>
                </a:highlight>
              </a:rPr>
              <a:t>					^Parameter lijst</a:t>
            </a:r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24282127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ED603-2F97-676C-8EC9-035DC1EF9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Return types</a:t>
            </a:r>
            <a:endParaRPr lang="en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BFFF88-48C2-5E83-F261-77C6B45DEE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noProof="0" dirty="0"/>
              <a:t>Mag letterlijk alles zijn!</a:t>
            </a:r>
          </a:p>
          <a:p>
            <a:pPr lvl="1"/>
            <a:r>
              <a:rPr lang="nl-NL" noProof="0" dirty="0"/>
              <a:t>Alle basis types (char, int, float, bool, etc.)</a:t>
            </a:r>
          </a:p>
          <a:p>
            <a:pPr lvl="1"/>
            <a:r>
              <a:rPr lang="nl-NL" noProof="0" dirty="0"/>
              <a:t>Uitgebreide types uit de Standard Library (vector, map, uint, etc.)</a:t>
            </a:r>
          </a:p>
          <a:p>
            <a:pPr lvl="1"/>
            <a:r>
              <a:rPr lang="nl-NL" dirty="0"/>
              <a:t>Anders gedefiniëerde types uit andere libraries (boost::unit, bijvoorbeeld)</a:t>
            </a:r>
            <a:endParaRPr lang="nl-NL" noProof="0" dirty="0"/>
          </a:p>
          <a:p>
            <a:pPr lvl="1"/>
            <a:r>
              <a:rPr lang="nl-NL" noProof="0" dirty="0"/>
              <a:t>Zelf gedefiniëerde types</a:t>
            </a:r>
          </a:p>
          <a:p>
            <a:pPr lvl="1"/>
            <a:r>
              <a:rPr lang="nl-NL" dirty="0"/>
              <a:t>Niets: void</a:t>
            </a:r>
          </a:p>
          <a:p>
            <a:pPr lvl="1"/>
            <a:endParaRPr lang="nl-NL" noProof="0" dirty="0"/>
          </a:p>
          <a:p>
            <a:r>
              <a:rPr lang="nl-NL" dirty="0"/>
              <a:t>Als het return type géén void is móet de functie iets returnen</a:t>
            </a:r>
          </a:p>
        </p:txBody>
      </p:sp>
    </p:spTree>
    <p:extLst>
      <p:ext uri="{BB962C8B-B14F-4D97-AF65-F5344CB8AC3E}">
        <p14:creationId xmlns:p14="http://schemas.microsoft.com/office/powerpoint/2010/main" val="37571178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8777DF-3375-B995-8815-0AF121C45C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E956F-8E7D-FC87-2256-88B57774A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Parameters</a:t>
            </a:r>
            <a:endParaRPr lang="en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68CFFD-FD49-ADF4-7A20-36FD59D307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>
                <a:highlight>
                  <a:srgbClr val="FFFFFF"/>
                </a:highlight>
              </a:rPr>
              <a:t>Soms </a:t>
            </a:r>
            <a:r>
              <a:rPr lang="en-US" dirty="0" err="1">
                <a:highlight>
                  <a:srgbClr val="FFFFFF"/>
                </a:highlight>
              </a:rPr>
              <a:t>wil</a:t>
            </a:r>
            <a:r>
              <a:rPr lang="en-US" dirty="0">
                <a:highlight>
                  <a:srgbClr val="FFFFFF"/>
                </a:highlight>
              </a:rPr>
              <a:t> je </a:t>
            </a:r>
            <a:r>
              <a:rPr lang="en-US" dirty="0" err="1">
                <a:highlight>
                  <a:srgbClr val="FFFFFF"/>
                </a:highlight>
              </a:rPr>
              <a:t>dingen</a:t>
            </a:r>
            <a:r>
              <a:rPr lang="en-US" dirty="0">
                <a:highlight>
                  <a:srgbClr val="FFFFFF"/>
                </a:highlight>
              </a:rPr>
              <a:t> van </a:t>
            </a:r>
            <a:r>
              <a:rPr lang="en-US" dirty="0" err="1">
                <a:highlight>
                  <a:srgbClr val="FFFFFF"/>
                </a:highlight>
              </a:rPr>
              <a:t>buiten</a:t>
            </a:r>
            <a:r>
              <a:rPr lang="en-US" dirty="0">
                <a:highlight>
                  <a:srgbClr val="FFFFFF"/>
                </a:highlight>
              </a:rPr>
              <a:t> de </a:t>
            </a:r>
            <a:r>
              <a:rPr lang="en-US" dirty="0" err="1">
                <a:highlight>
                  <a:srgbClr val="FFFFFF"/>
                </a:highlight>
              </a:rPr>
              <a:t>functie</a:t>
            </a:r>
            <a:r>
              <a:rPr lang="en-US" dirty="0">
                <a:highlight>
                  <a:srgbClr val="FFFFFF"/>
                </a:highlight>
              </a:rPr>
              <a:t> </a:t>
            </a:r>
            <a:r>
              <a:rPr lang="en-US" dirty="0" err="1">
                <a:highlight>
                  <a:srgbClr val="FFFFFF"/>
                </a:highlight>
              </a:rPr>
              <a:t>gebruiken</a:t>
            </a:r>
            <a:r>
              <a:rPr lang="en-US" dirty="0">
                <a:highlight>
                  <a:srgbClr val="FFFFFF"/>
                </a:highlight>
              </a:rPr>
              <a:t> </a:t>
            </a:r>
            <a:r>
              <a:rPr lang="en-US" dirty="0" err="1">
                <a:highlight>
                  <a:srgbClr val="FFFFFF"/>
                </a:highlight>
              </a:rPr>
              <a:t>ín</a:t>
            </a:r>
            <a:r>
              <a:rPr lang="en-US" dirty="0">
                <a:highlight>
                  <a:srgbClr val="FFFFFF"/>
                </a:highlight>
              </a:rPr>
              <a:t> de </a:t>
            </a:r>
            <a:r>
              <a:rPr lang="en-US" dirty="0" err="1">
                <a:highlight>
                  <a:srgbClr val="FFFFFF"/>
                </a:highlight>
              </a:rPr>
              <a:t>functie</a:t>
            </a:r>
            <a:r>
              <a:rPr lang="en-US" dirty="0">
                <a:highlight>
                  <a:srgbClr val="FFFFFF"/>
                </a:highlight>
              </a:rPr>
              <a:t>:</a:t>
            </a:r>
            <a:endParaRPr lang="en-US" sz="2800" dirty="0">
              <a:highlight>
                <a:srgbClr val="FFFFFF"/>
              </a:highlight>
            </a:endParaRPr>
          </a:p>
          <a:p>
            <a:pPr marL="0" indent="0">
              <a:buNone/>
            </a:pPr>
            <a:endParaRPr lang="en-US" dirty="0">
              <a:solidFill>
                <a:srgbClr val="8000FF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sz="2800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nl-NL" sz="2800" dirty="0">
                <a:solidFill>
                  <a:srgbClr val="000000"/>
                </a:solidFill>
                <a:highlight>
                  <a:srgbClr val="FFFFFF"/>
                </a:highlight>
              </a:rPr>
              <a:t> square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nl-NL" sz="2800" b="0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num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){</a:t>
            </a:r>
            <a:endParaRPr lang="nl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	</a:t>
            </a:r>
            <a:r>
              <a:rPr lang="nl-NL" sz="2800" b="1" dirty="0">
                <a:solidFill>
                  <a:srgbClr val="0000FF"/>
                </a:solidFill>
                <a:highlight>
                  <a:srgbClr val="FFFFFF"/>
                </a:highlight>
              </a:rPr>
              <a:t>return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num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*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num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nl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en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}</a:t>
            </a:r>
            <a:endParaRPr lang="en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endParaRPr lang="en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sz="2800" b="0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main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(){</a:t>
            </a:r>
            <a:endParaRPr lang="nl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	</a:t>
            </a:r>
            <a:r>
              <a:rPr lang="nl-NL" sz="2800" b="0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getal 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=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2800" b="0" dirty="0">
                <a:solidFill>
                  <a:srgbClr val="FF8000"/>
                </a:solidFill>
                <a:highlight>
                  <a:srgbClr val="FFFFFF"/>
                </a:highlight>
              </a:rPr>
              <a:t>12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</a:p>
          <a:p>
            <a:pPr marL="0" indent="0">
              <a:buNone/>
            </a:pP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	</a:t>
            </a:r>
            <a:r>
              <a:rPr lang="nl-NL" dirty="0">
                <a:solidFill>
                  <a:srgbClr val="8000FF"/>
                </a:solidFill>
                <a:highlight>
                  <a:srgbClr val="FFFFFF"/>
                </a:highlight>
              </a:rPr>
              <a:t>int 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nieuw_getal = square(getal);</a:t>
            </a:r>
          </a:p>
          <a:p>
            <a:pPr marL="0" indent="0">
              <a:buNone/>
            </a:pP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	cout 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nieuw_getal 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endl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nl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en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}</a:t>
            </a:r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13729815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62D85A-C39D-B62A-B771-3C6E1AEA80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3D49B-C796-23A5-1EB4-AC0841C26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Parameter types</a:t>
            </a:r>
            <a:endParaRPr lang="en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C02BD4-CC00-7EDD-503A-7C8B148FD6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noProof="0" dirty="0"/>
              <a:t>Mag </a:t>
            </a:r>
            <a:r>
              <a:rPr lang="nl-NL" dirty="0"/>
              <a:t>bijna</a:t>
            </a:r>
            <a:r>
              <a:rPr lang="nl-NL" noProof="0" dirty="0"/>
              <a:t> alles zijn!</a:t>
            </a:r>
          </a:p>
          <a:p>
            <a:pPr lvl="1"/>
            <a:r>
              <a:rPr lang="nl-NL" noProof="0" dirty="0"/>
              <a:t>Alle basis types (char, int, float, bool, etc.)</a:t>
            </a:r>
          </a:p>
          <a:p>
            <a:pPr lvl="1"/>
            <a:r>
              <a:rPr lang="nl-NL" noProof="0" dirty="0"/>
              <a:t>Uitgebreide types uit de Standard Library (vector, map, uint, etc.)</a:t>
            </a:r>
          </a:p>
          <a:p>
            <a:pPr lvl="1"/>
            <a:r>
              <a:rPr lang="nl-NL" dirty="0"/>
              <a:t>Anders gedefiniëerde types uit andere libraries (boost::unit, bijvoorbeeld)</a:t>
            </a:r>
            <a:endParaRPr lang="nl-NL" noProof="0" dirty="0"/>
          </a:p>
          <a:p>
            <a:pPr lvl="1"/>
            <a:r>
              <a:rPr lang="nl-NL" noProof="0" dirty="0"/>
              <a:t>Zelf gedefiniëerde types</a:t>
            </a:r>
          </a:p>
          <a:p>
            <a:pPr lvl="1"/>
            <a:endParaRPr lang="nl-NL" dirty="0"/>
          </a:p>
          <a:p>
            <a:pPr lvl="1"/>
            <a:r>
              <a:rPr lang="nl-NL" noProof="0" dirty="0"/>
              <a:t>Geen void </a:t>
            </a:r>
            <a:r>
              <a:rPr lang="nl-NL" noProof="0" dirty="0">
                <a:sym typeface="Wingdings" panose="05000000000000000000" pitchFamily="2" charset="2"/>
              </a:rPr>
              <a:t></a:t>
            </a:r>
          </a:p>
          <a:p>
            <a:pPr lvl="2"/>
            <a:r>
              <a:rPr lang="nl-NL" dirty="0">
                <a:sym typeface="Wingdings" panose="05000000000000000000" pitchFamily="2" charset="2"/>
              </a:rPr>
              <a:t>Maarja.. je kunt ook niet echt iets met een void type</a:t>
            </a:r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11888095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03279-3AB2-F6C7-78B5-BCBF16EC3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Meerdere</a:t>
            </a:r>
            <a:r>
              <a:rPr lang="en-US" dirty="0"/>
              <a:t> parameters</a:t>
            </a:r>
            <a:endParaRPr lang="en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671844-F974-3D41-16E1-201FD424DE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en-US" sz="2800" dirty="0">
                <a:solidFill>
                  <a:srgbClr val="000000"/>
                </a:solidFill>
                <a:highlight>
                  <a:srgbClr val="FFFFFF"/>
                </a:highlight>
              </a:rPr>
              <a:t> sum</a:t>
            </a:r>
            <a:r>
              <a:rPr lang="en-US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sz="2800" b="0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en-US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num1</a:t>
            </a:r>
            <a:r>
              <a:rPr lang="en-US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en-US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2800" b="0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en-US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num2, </a:t>
            </a:r>
            <a:r>
              <a:rPr lang="en-US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num3</a:t>
            </a:r>
            <a:r>
              <a:rPr lang="en-US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){		</a:t>
            </a:r>
            <a:r>
              <a:rPr lang="en-US" sz="2800" b="1" dirty="0">
                <a:highlight>
                  <a:srgbClr val="FFFFFF"/>
                </a:highlight>
              </a:rPr>
              <a:t>&lt; </a:t>
            </a:r>
            <a:r>
              <a:rPr lang="nl-NL" sz="2800" b="1" noProof="0" dirty="0">
                <a:highlight>
                  <a:srgbClr val="FFFFFF"/>
                </a:highlight>
              </a:rPr>
              <a:t>Zelfde</a:t>
            </a:r>
            <a:r>
              <a:rPr lang="en-US" sz="2800" b="1" dirty="0">
                <a:highlight>
                  <a:srgbClr val="FFFFFF"/>
                </a:highlight>
              </a:rPr>
              <a:t> types</a:t>
            </a:r>
            <a:endParaRPr lang="en-US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	</a:t>
            </a:r>
            <a:r>
              <a:rPr lang="nl-NL" sz="2800" b="1" dirty="0">
                <a:solidFill>
                  <a:srgbClr val="0000FF"/>
                </a:solidFill>
                <a:highlight>
                  <a:srgbClr val="FFFFFF"/>
                </a:highlight>
              </a:rPr>
              <a:t>return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num1+num2+num3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nl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en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}</a:t>
            </a:r>
            <a:endParaRPr lang="en-US" sz="2800" b="1" dirty="0">
              <a:solidFill>
                <a:srgbClr val="00008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endParaRPr lang="en-US" b="1" dirty="0">
              <a:solidFill>
                <a:srgbClr val="00008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sz="2800" dirty="0">
                <a:solidFill>
                  <a:srgbClr val="8000FF"/>
                </a:solidFill>
                <a:highlight>
                  <a:srgbClr val="FFFFFF"/>
                </a:highlight>
              </a:rPr>
              <a:t>char</a:t>
            </a:r>
            <a:r>
              <a:rPr lang="nl-NL" sz="2800" dirty="0">
                <a:solidFill>
                  <a:srgbClr val="000000"/>
                </a:solidFill>
                <a:highlight>
                  <a:srgbClr val="FFFFFF"/>
                </a:highlight>
              </a:rPr>
              <a:t> getChar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string longWord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2800" b="0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index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){		</a:t>
            </a:r>
            <a:r>
              <a:rPr lang="nl-NL" sz="2800" b="1" dirty="0">
                <a:highlight>
                  <a:srgbClr val="FFFFFF"/>
                </a:highlight>
              </a:rPr>
              <a:t>&lt; Andere types</a:t>
            </a:r>
            <a:endParaRPr lang="nl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	</a:t>
            </a:r>
            <a:r>
              <a:rPr lang="nl-NL" sz="2800" b="1" dirty="0">
                <a:solidFill>
                  <a:srgbClr val="0000FF"/>
                </a:solidFill>
                <a:highlight>
                  <a:srgbClr val="FFFFFF"/>
                </a:highlight>
              </a:rPr>
              <a:t>return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longWord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[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index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];</a:t>
            </a:r>
            <a:endParaRPr lang="nl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en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}</a:t>
            </a:r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26891109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35069-6282-258D-AA48-962FD49C9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&lt;</a:t>
            </a:r>
            <a:r>
              <a:rPr lang="en-US" dirty="0" err="1"/>
              <a:t>br</a:t>
            </a:r>
            <a:r>
              <a:rPr lang="en-US" dirty="0"/>
              <a:t>&gt;</a:t>
            </a:r>
            <a:endParaRPr lang="en-NL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0BE7FE-75BD-E08C-F494-C53920F398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0457811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07FDC-5DA6-3C88-A6C2-C10ACF16D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Wat is de output van </a:t>
            </a:r>
            <a:r>
              <a:rPr lang="en-US" dirty="0" err="1"/>
              <a:t>deze</a:t>
            </a:r>
            <a:r>
              <a:rPr lang="en-US" dirty="0"/>
              <a:t> code?</a:t>
            </a:r>
            <a:endParaRPr lang="en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154004-3F4D-93EF-C7E7-80D5B942EBE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sz="2800" dirty="0">
                <a:solidFill>
                  <a:srgbClr val="8000FF"/>
                </a:solidFill>
                <a:highlight>
                  <a:srgbClr val="FFFFFF"/>
                </a:highlight>
              </a:rPr>
              <a:t>void</a:t>
            </a:r>
            <a:r>
              <a:rPr lang="nl-NL" sz="2800" dirty="0">
                <a:solidFill>
                  <a:srgbClr val="000000"/>
                </a:solidFill>
                <a:highlight>
                  <a:srgbClr val="FFFFFF"/>
                </a:highlight>
              </a:rPr>
              <a:t> verdubbel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nl-NL" dirty="0">
                <a:solidFill>
                  <a:srgbClr val="8000FF"/>
                </a:solidFill>
                <a:highlight>
                  <a:srgbClr val="FFFFFF"/>
                </a:highlight>
              </a:rPr>
              <a:t>int 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getal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){</a:t>
            </a:r>
            <a:endParaRPr lang="nl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	getal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*=</a:t>
            </a:r>
            <a:r>
              <a:rPr lang="nl-NL" sz="2800" b="0" dirty="0">
                <a:solidFill>
                  <a:srgbClr val="FF8000"/>
                </a:solidFill>
                <a:highlight>
                  <a:srgbClr val="FFFFFF"/>
                </a:highlight>
              </a:rPr>
              <a:t>2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nl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endParaRPr lang="en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sz="2800" b="0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main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(){</a:t>
            </a:r>
            <a:endParaRPr lang="nl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	</a:t>
            </a:r>
            <a:r>
              <a:rPr lang="nl-NL" sz="2800" b="0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nummer 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=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2800" b="0" dirty="0">
                <a:solidFill>
                  <a:srgbClr val="FF8000"/>
                </a:solidFill>
                <a:highlight>
                  <a:srgbClr val="FFFFFF"/>
                </a:highlight>
              </a:rPr>
              <a:t>3</a:t>
            </a:r>
            <a:endParaRPr lang="nl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	verdubbel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nummer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);</a:t>
            </a:r>
            <a:endParaRPr lang="nl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	cout 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nummer 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endl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nl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en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}</a:t>
            </a:r>
            <a:endParaRPr lang="en-NL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AEAC6E9-3AE3-2BD5-E093-315EDB8006CB}"/>
              </a:ext>
            </a:extLst>
          </p:cNvPr>
          <p:cNvSpPr/>
          <p:nvPr/>
        </p:nvSpPr>
        <p:spPr>
          <a:xfrm>
            <a:off x="8610600" y="2696066"/>
            <a:ext cx="1370814" cy="73293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/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0C78A530-8109-C03A-38C8-103F5AFAE125}"/>
              </a:ext>
            </a:extLst>
          </p:cNvPr>
          <p:cNvSpPr txBox="1">
            <a:spLocks/>
          </p:cNvSpPr>
          <p:nvPr/>
        </p:nvSpPr>
        <p:spPr>
          <a:xfrm>
            <a:off x="8763000" y="1825625"/>
            <a:ext cx="5181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lphaUcPeriod"/>
            </a:pPr>
            <a:r>
              <a:rPr lang="en-US"/>
              <a:t>2</a:t>
            </a:r>
          </a:p>
          <a:p>
            <a:pPr marL="514350" indent="-514350">
              <a:buFont typeface="+mj-lt"/>
              <a:buAutoNum type="alphaUcPeriod"/>
            </a:pPr>
            <a:endParaRPr lang="en-US"/>
          </a:p>
          <a:p>
            <a:pPr marL="514350" indent="-514350">
              <a:buFont typeface="+mj-lt"/>
              <a:buAutoNum type="alphaUcPeriod"/>
            </a:pPr>
            <a:r>
              <a:rPr lang="en-US"/>
              <a:t>3</a:t>
            </a:r>
          </a:p>
          <a:p>
            <a:pPr marL="514350" indent="-514350">
              <a:buFont typeface="+mj-lt"/>
              <a:buAutoNum type="alphaUcPeriod"/>
            </a:pPr>
            <a:endParaRPr lang="en-US"/>
          </a:p>
          <a:p>
            <a:pPr marL="514350" indent="-514350">
              <a:buFont typeface="+mj-lt"/>
              <a:buAutoNum type="alphaUcPeriod"/>
            </a:pPr>
            <a:r>
              <a:rPr lang="en-US"/>
              <a:t>6</a:t>
            </a:r>
          </a:p>
          <a:p>
            <a:pPr marL="514350" indent="-514350">
              <a:buFont typeface="+mj-lt"/>
              <a:buAutoNum type="alphaUcPeriod"/>
            </a:pPr>
            <a:endParaRPr lang="en-US"/>
          </a:p>
          <a:p>
            <a:pPr marL="514350" indent="-514350">
              <a:buFont typeface="+mj-lt"/>
              <a:buAutoNum type="alphaUcPeriod"/>
            </a:pPr>
            <a:r>
              <a:rPr lang="en-US"/>
              <a:t>Error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4701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9C7BA5-F72F-56BD-5BB5-24741F204E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556C17-16B6-876D-3461-616D563C3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Wat is de output van </a:t>
            </a:r>
            <a:r>
              <a:rPr lang="en-US" dirty="0" err="1"/>
              <a:t>deze</a:t>
            </a:r>
            <a:r>
              <a:rPr lang="en-US" dirty="0"/>
              <a:t> code?</a:t>
            </a:r>
            <a:endParaRPr lang="en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4DB4B9-595A-DE80-4BBF-B370B05F14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95852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2800" dirty="0">
                <a:solidFill>
                  <a:srgbClr val="8000FF"/>
                </a:solidFill>
                <a:highlight>
                  <a:srgbClr val="FFFFFF"/>
                </a:highlight>
              </a:rPr>
              <a:t>void</a:t>
            </a:r>
            <a:r>
              <a:rPr lang="nl-NL" sz="2800" dirty="0">
                <a:solidFill>
                  <a:srgbClr val="000000"/>
                </a:solidFill>
                <a:highlight>
                  <a:srgbClr val="FFFFFF"/>
                </a:highlight>
              </a:rPr>
              <a:t> verdubbel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nl-NL" dirty="0">
                <a:solidFill>
                  <a:srgbClr val="8000FF"/>
                </a:solidFill>
                <a:highlight>
                  <a:srgbClr val="FFFFFF"/>
                </a:highlight>
              </a:rPr>
              <a:t>int 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getal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){</a:t>
            </a:r>
            <a:endParaRPr lang="nl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	return getal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*=</a:t>
            </a:r>
            <a:r>
              <a:rPr lang="nl-NL" sz="2800" b="0" dirty="0">
                <a:solidFill>
                  <a:srgbClr val="FF8000"/>
                </a:solidFill>
                <a:highlight>
                  <a:srgbClr val="FFFFFF"/>
                </a:highlight>
              </a:rPr>
              <a:t>2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nl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endParaRPr lang="en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sz="2800" b="0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main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(){</a:t>
            </a:r>
            <a:endParaRPr lang="nl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	</a:t>
            </a:r>
            <a:r>
              <a:rPr lang="nl-NL" sz="2800" b="0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nummer 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=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2800" b="0" dirty="0">
                <a:solidFill>
                  <a:srgbClr val="FF8000"/>
                </a:solidFill>
                <a:highlight>
                  <a:srgbClr val="FFFFFF"/>
                </a:highlight>
              </a:rPr>
              <a:t>3</a:t>
            </a:r>
            <a:endParaRPr lang="nl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	nummer = verdubbel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nummer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);</a:t>
            </a:r>
            <a:endParaRPr lang="nl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	cout 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nummer 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endl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nl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en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}</a:t>
            </a:r>
            <a:endParaRPr lang="en-NL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EDEC9E-0F53-1857-CF90-14B3B4B7C3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763000" y="1825625"/>
            <a:ext cx="5181600" cy="435133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dirty="0"/>
              <a:t>2</a:t>
            </a:r>
          </a:p>
          <a:p>
            <a:pPr marL="514350" indent="-514350">
              <a:buFont typeface="+mj-lt"/>
              <a:buAutoNum type="alphaUcPeriod"/>
            </a:pP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3</a:t>
            </a:r>
          </a:p>
          <a:p>
            <a:pPr marL="514350" indent="-514350">
              <a:buFont typeface="+mj-lt"/>
              <a:buAutoNum type="alphaUcPeriod"/>
            </a:pP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6</a:t>
            </a:r>
          </a:p>
          <a:p>
            <a:pPr marL="514350" indent="-514350">
              <a:buFont typeface="+mj-lt"/>
              <a:buAutoNum type="alphaUcPeriod"/>
            </a:pP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Error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38FD759-71A2-E024-3467-CF3615D528BE}"/>
              </a:ext>
            </a:extLst>
          </p:cNvPr>
          <p:cNvSpPr/>
          <p:nvPr/>
        </p:nvSpPr>
        <p:spPr>
          <a:xfrm>
            <a:off x="8762999" y="4741683"/>
            <a:ext cx="1540497" cy="73293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995998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784026-63B1-BCC6-31F8-6E899A98B5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971ED-BA22-47E1-0B0A-3F17CB48B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Wat is de output van </a:t>
            </a:r>
            <a:r>
              <a:rPr lang="en-US" dirty="0" err="1"/>
              <a:t>deze</a:t>
            </a:r>
            <a:r>
              <a:rPr lang="en-US" dirty="0"/>
              <a:t> code?</a:t>
            </a:r>
            <a:endParaRPr lang="en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E3F4E6-2E72-6BDE-18D5-6ED61749E6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95852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nl-NL" sz="2800" dirty="0">
                <a:solidFill>
                  <a:srgbClr val="000000"/>
                </a:solidFill>
                <a:highlight>
                  <a:srgbClr val="FFFFFF"/>
                </a:highlight>
              </a:rPr>
              <a:t> verdubbel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nl-NL" dirty="0">
                <a:solidFill>
                  <a:srgbClr val="8000FF"/>
                </a:solidFill>
                <a:highlight>
                  <a:srgbClr val="FFFFFF"/>
                </a:highlight>
              </a:rPr>
              <a:t>int 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getal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){</a:t>
            </a:r>
            <a:endParaRPr lang="nl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	getal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*=</a:t>
            </a:r>
            <a:r>
              <a:rPr lang="nl-NL" sz="2800" b="0" dirty="0">
                <a:solidFill>
                  <a:srgbClr val="FF8000"/>
                </a:solidFill>
                <a:highlight>
                  <a:srgbClr val="FFFFFF"/>
                </a:highlight>
              </a:rPr>
              <a:t>2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nl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endParaRPr lang="en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sz="2800" b="0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main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(){</a:t>
            </a:r>
            <a:endParaRPr lang="nl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	</a:t>
            </a:r>
            <a:r>
              <a:rPr lang="nl-NL" sz="2800" b="0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nummer 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=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2800" b="0" dirty="0">
                <a:solidFill>
                  <a:srgbClr val="FF8000"/>
                </a:solidFill>
                <a:highlight>
                  <a:srgbClr val="FFFFFF"/>
                </a:highlight>
              </a:rPr>
              <a:t>3</a:t>
            </a:r>
            <a:endParaRPr lang="nl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	nummer = verdubbel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nummer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);</a:t>
            </a:r>
            <a:endParaRPr lang="nl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	cout 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nummer 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endl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nl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en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}</a:t>
            </a:r>
            <a:endParaRPr lang="en-NL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471826-ED30-1627-94AE-1BA2637242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763000" y="1825625"/>
            <a:ext cx="5181600" cy="435133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dirty="0"/>
              <a:t>2</a:t>
            </a:r>
          </a:p>
          <a:p>
            <a:pPr marL="514350" indent="-514350">
              <a:buFont typeface="+mj-lt"/>
              <a:buAutoNum type="alphaUcPeriod"/>
            </a:pP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3</a:t>
            </a:r>
          </a:p>
          <a:p>
            <a:pPr marL="514350" indent="-514350">
              <a:buFont typeface="+mj-lt"/>
              <a:buAutoNum type="alphaUcPeriod"/>
            </a:pP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6</a:t>
            </a:r>
          </a:p>
          <a:p>
            <a:pPr marL="514350" indent="-514350">
              <a:buFont typeface="+mj-lt"/>
              <a:buAutoNum type="alphaUcPeriod"/>
            </a:pP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Error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367654E-75E4-21A6-130F-6BB63F2A88CB}"/>
              </a:ext>
            </a:extLst>
          </p:cNvPr>
          <p:cNvSpPr/>
          <p:nvPr/>
        </p:nvSpPr>
        <p:spPr>
          <a:xfrm>
            <a:off x="8762999" y="4741683"/>
            <a:ext cx="1540497" cy="73293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316120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58215A-7FB0-4EFA-3DE6-B0F79D1D47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Disclaimer</a:t>
            </a:r>
            <a:endParaRPr lang="en-NL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F1A795-79BF-60CD-2CA2-A13398C39E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Alle code in </a:t>
            </a:r>
            <a:r>
              <a:rPr lang="en-US" dirty="0" err="1"/>
              <a:t>deze</a:t>
            </a:r>
            <a:r>
              <a:rPr lang="en-US" dirty="0"/>
              <a:t> slides is wat we ‘slideware’ </a:t>
            </a:r>
            <a:r>
              <a:rPr lang="en-US" dirty="0" err="1"/>
              <a:t>noemen</a:t>
            </a:r>
            <a:r>
              <a:rPr lang="en-US" dirty="0"/>
              <a:t> – </a:t>
            </a:r>
            <a:r>
              <a:rPr lang="en-US" dirty="0" err="1"/>
              <a:t>handig</a:t>
            </a:r>
            <a:r>
              <a:rPr lang="en-US" dirty="0"/>
              <a:t> om </a:t>
            </a:r>
            <a:r>
              <a:rPr lang="en-US" dirty="0" err="1"/>
              <a:t>concepten</a:t>
            </a:r>
            <a:r>
              <a:rPr lang="en-US" dirty="0"/>
              <a:t> </a:t>
            </a:r>
            <a:r>
              <a:rPr lang="en-US" dirty="0" err="1"/>
              <a:t>uit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leggen</a:t>
            </a:r>
            <a:r>
              <a:rPr lang="en-US" dirty="0"/>
              <a:t>, maar </a:t>
            </a:r>
            <a:r>
              <a:rPr lang="en-US" dirty="0" err="1"/>
              <a:t>niet</a:t>
            </a:r>
            <a:r>
              <a:rPr lang="en-US" dirty="0"/>
              <a:t> </a:t>
            </a:r>
            <a:r>
              <a:rPr lang="en-US" dirty="0" err="1"/>
              <a:t>altijd</a:t>
            </a:r>
            <a:r>
              <a:rPr lang="en-US" dirty="0"/>
              <a:t> </a:t>
            </a:r>
            <a:r>
              <a:rPr lang="en-US" dirty="0" err="1"/>
              <a:t>praktisch</a:t>
            </a:r>
            <a:r>
              <a:rPr lang="en-US" dirty="0"/>
              <a:t> in het </a:t>
            </a:r>
            <a:r>
              <a:rPr lang="en-US" dirty="0" err="1"/>
              <a:t>echte</a:t>
            </a:r>
            <a:r>
              <a:rPr lang="en-US" dirty="0"/>
              <a:t> </a:t>
            </a:r>
            <a:r>
              <a:rPr lang="en-US" dirty="0" err="1"/>
              <a:t>leven</a:t>
            </a:r>
            <a:r>
              <a:rPr lang="en-US" dirty="0"/>
              <a:t>. Op GitHub </a:t>
            </a:r>
            <a:r>
              <a:rPr lang="en-US" dirty="0" err="1"/>
              <a:t>vinden</a:t>
            </a:r>
            <a:r>
              <a:rPr lang="en-US" dirty="0"/>
              <a:t> </a:t>
            </a:r>
            <a:r>
              <a:rPr lang="en-US" dirty="0" err="1"/>
              <a:t>jullie</a:t>
            </a:r>
            <a:r>
              <a:rPr lang="en-US" dirty="0"/>
              <a:t> </a:t>
            </a:r>
            <a:r>
              <a:rPr lang="en-US" dirty="0" err="1"/>
              <a:t>relevantere</a:t>
            </a:r>
            <a:r>
              <a:rPr lang="en-US" dirty="0"/>
              <a:t> code </a:t>
            </a:r>
            <a:r>
              <a:rPr lang="en-US" dirty="0" err="1"/>
              <a:t>voorbeelden</a:t>
            </a:r>
            <a:r>
              <a:rPr lang="en-US" dirty="0"/>
              <a:t>, maar die </a:t>
            </a:r>
            <a:r>
              <a:rPr lang="en-US" dirty="0" err="1"/>
              <a:t>passen</a:t>
            </a:r>
            <a:r>
              <a:rPr lang="en-US" dirty="0"/>
              <a:t> (</a:t>
            </a:r>
            <a:r>
              <a:rPr lang="en-US" dirty="0" err="1"/>
              <a:t>vaak</a:t>
            </a:r>
            <a:r>
              <a:rPr lang="en-US" dirty="0"/>
              <a:t>) </a:t>
            </a:r>
            <a:r>
              <a:rPr lang="en-US" dirty="0" err="1"/>
              <a:t>niet</a:t>
            </a:r>
            <a:r>
              <a:rPr lang="en-US" dirty="0"/>
              <a:t> op slides.</a:t>
            </a:r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33147317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1714C8-BEFC-1E89-1F07-BF71420FA6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40A6B-33ED-3CD7-00AC-19F367A6F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Wat is de output van </a:t>
            </a:r>
            <a:r>
              <a:rPr lang="en-US" dirty="0" err="1"/>
              <a:t>deze</a:t>
            </a:r>
            <a:r>
              <a:rPr lang="en-US" dirty="0"/>
              <a:t> code?</a:t>
            </a:r>
            <a:endParaRPr lang="en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AEF107-39AE-920F-7BEE-1672467B52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95852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2800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nl-NL" sz="2800" dirty="0">
                <a:solidFill>
                  <a:srgbClr val="000000"/>
                </a:solidFill>
                <a:highlight>
                  <a:srgbClr val="FFFFFF"/>
                </a:highlight>
              </a:rPr>
              <a:t> verdubbel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nl-NL" dirty="0">
                <a:solidFill>
                  <a:srgbClr val="8000FF"/>
                </a:solidFill>
                <a:highlight>
                  <a:srgbClr val="FFFFFF"/>
                </a:highlight>
              </a:rPr>
              <a:t>int 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getal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){</a:t>
            </a:r>
            <a:endParaRPr lang="nl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	return getal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*=</a:t>
            </a:r>
            <a:r>
              <a:rPr lang="nl-NL" sz="2800" b="0" dirty="0">
                <a:solidFill>
                  <a:srgbClr val="FF8000"/>
                </a:solidFill>
                <a:highlight>
                  <a:srgbClr val="FFFFFF"/>
                </a:highlight>
              </a:rPr>
              <a:t>2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nl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endParaRPr lang="en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sz="2800" b="0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main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(){</a:t>
            </a:r>
            <a:endParaRPr lang="nl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	</a:t>
            </a:r>
            <a:r>
              <a:rPr lang="nl-NL" sz="2800" b="0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nummer 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=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2800" b="0" dirty="0">
                <a:solidFill>
                  <a:srgbClr val="FF8000"/>
                </a:solidFill>
                <a:highlight>
                  <a:srgbClr val="FFFFFF"/>
                </a:highlight>
              </a:rPr>
              <a:t>3</a:t>
            </a:r>
            <a:endParaRPr lang="nl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	nummer = verdubbel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nummer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);</a:t>
            </a:r>
            <a:endParaRPr lang="nl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	cout 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nummer 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endl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nl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en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}</a:t>
            </a:r>
            <a:endParaRPr lang="en-NL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420C95-2A8A-8387-2DC1-95A2CD1494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763000" y="1825625"/>
            <a:ext cx="5181600" cy="435133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dirty="0"/>
              <a:t>2</a:t>
            </a:r>
          </a:p>
          <a:p>
            <a:pPr marL="514350" indent="-514350">
              <a:buFont typeface="+mj-lt"/>
              <a:buAutoNum type="alphaUcPeriod"/>
            </a:pP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3</a:t>
            </a:r>
          </a:p>
          <a:p>
            <a:pPr marL="514350" indent="-514350">
              <a:buFont typeface="+mj-lt"/>
              <a:buAutoNum type="alphaUcPeriod"/>
            </a:pP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6</a:t>
            </a:r>
          </a:p>
          <a:p>
            <a:pPr marL="514350" indent="-514350">
              <a:buFont typeface="+mj-lt"/>
              <a:buAutoNum type="alphaUcPeriod"/>
            </a:pP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Error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8125569D-C21A-DB21-A3C4-DBE5B86FB7BC}"/>
              </a:ext>
            </a:extLst>
          </p:cNvPr>
          <p:cNvSpPr/>
          <p:nvPr/>
        </p:nvSpPr>
        <p:spPr>
          <a:xfrm>
            <a:off x="8678158" y="3723588"/>
            <a:ext cx="1540497" cy="73293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921580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74DE21-9746-3D46-4B66-AE04063A90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6BB16-5114-2BA9-6911-4BEA5BB1F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Wat is de output van </a:t>
            </a:r>
            <a:r>
              <a:rPr lang="en-US" dirty="0" err="1"/>
              <a:t>deze</a:t>
            </a:r>
            <a:r>
              <a:rPr lang="en-US" dirty="0"/>
              <a:t> code?</a:t>
            </a:r>
            <a:endParaRPr lang="en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16235E-709A-60A9-12BF-3F71EF1193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958526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sz="2800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nl-NL" sz="2800" dirty="0">
                <a:solidFill>
                  <a:srgbClr val="000000"/>
                </a:solidFill>
                <a:highlight>
                  <a:srgbClr val="FFFFFF"/>
                </a:highlight>
              </a:rPr>
              <a:t> verdubbel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nl-NL" dirty="0">
                <a:solidFill>
                  <a:srgbClr val="8000FF"/>
                </a:solidFill>
                <a:highlight>
                  <a:srgbClr val="FFFFFF"/>
                </a:highlight>
              </a:rPr>
              <a:t>int 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getal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){</a:t>
            </a:r>
            <a:endParaRPr lang="nl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	return getal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</a:p>
          <a:p>
            <a:pPr marL="0" indent="0">
              <a:buNone/>
            </a:pP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	return getal*2;</a:t>
            </a:r>
          </a:p>
          <a:p>
            <a:pPr marL="0" indent="0">
              <a:buNone/>
            </a:pPr>
            <a:endParaRPr lang="en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sz="2800" b="0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main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(){</a:t>
            </a:r>
            <a:endParaRPr lang="nl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	</a:t>
            </a:r>
            <a:r>
              <a:rPr lang="nl-NL" sz="2800" b="0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nummer 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=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2800" b="0" dirty="0">
                <a:solidFill>
                  <a:srgbClr val="FF8000"/>
                </a:solidFill>
                <a:highlight>
                  <a:srgbClr val="FFFFFF"/>
                </a:highlight>
              </a:rPr>
              <a:t>3</a:t>
            </a:r>
            <a:endParaRPr lang="nl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	nummer = verdubbel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nummer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);</a:t>
            </a:r>
            <a:endParaRPr lang="nl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	cout 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nummer 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endl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nl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en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}</a:t>
            </a:r>
            <a:endParaRPr lang="en-NL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9DC28B-DF4C-5321-AC85-01224D8F38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763000" y="1825625"/>
            <a:ext cx="5181600" cy="4351338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dirty="0"/>
              <a:t>2</a:t>
            </a:r>
          </a:p>
          <a:p>
            <a:pPr marL="514350" indent="-514350">
              <a:buFont typeface="+mj-lt"/>
              <a:buAutoNum type="alphaUcPeriod"/>
            </a:pP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3</a:t>
            </a:r>
          </a:p>
          <a:p>
            <a:pPr marL="514350" indent="-514350">
              <a:buFont typeface="+mj-lt"/>
              <a:buAutoNum type="alphaUcPeriod"/>
            </a:pP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6</a:t>
            </a:r>
          </a:p>
          <a:p>
            <a:pPr marL="514350" indent="-514350">
              <a:buFont typeface="+mj-lt"/>
              <a:buAutoNum type="alphaUcPeriod"/>
            </a:pP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Error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B8AB257-8FAF-5CF4-685F-65DE284ADE16}"/>
              </a:ext>
            </a:extLst>
          </p:cNvPr>
          <p:cNvSpPr/>
          <p:nvPr/>
        </p:nvSpPr>
        <p:spPr>
          <a:xfrm>
            <a:off x="8574464" y="2592372"/>
            <a:ext cx="1540497" cy="73293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013694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A6284C-B120-BC68-C090-61342AE1A5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4458B-9935-2EC2-A33D-4094A6CF9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Wat is de output van </a:t>
            </a:r>
            <a:r>
              <a:rPr lang="en-US" dirty="0" err="1"/>
              <a:t>deze</a:t>
            </a:r>
            <a:r>
              <a:rPr lang="en-US" dirty="0"/>
              <a:t> code?</a:t>
            </a:r>
            <a:endParaRPr lang="en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671F83-EF88-4B57-5CA0-D17B98EB27C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sz="2800" dirty="0">
                <a:solidFill>
                  <a:srgbClr val="8000FF"/>
                </a:solidFill>
                <a:highlight>
                  <a:srgbClr val="FFFFFF"/>
                </a:highlight>
              </a:rPr>
              <a:t>void</a:t>
            </a:r>
            <a:r>
              <a:rPr lang="nl-NL" sz="2800" dirty="0">
                <a:solidFill>
                  <a:srgbClr val="000000"/>
                </a:solidFill>
                <a:highlight>
                  <a:srgbClr val="FFFFFF"/>
                </a:highlight>
              </a:rPr>
              <a:t> verdubbel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nl-NL" sz="2800" b="0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&amp;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getal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){</a:t>
            </a:r>
            <a:endParaRPr lang="nl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	getal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*=</a:t>
            </a:r>
            <a:r>
              <a:rPr lang="nl-NL" sz="2800" b="0" dirty="0">
                <a:solidFill>
                  <a:srgbClr val="FF8000"/>
                </a:solidFill>
                <a:highlight>
                  <a:srgbClr val="FFFFFF"/>
                </a:highlight>
              </a:rPr>
              <a:t>2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nl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endParaRPr lang="en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sz="2800" b="0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main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(){</a:t>
            </a:r>
            <a:endParaRPr lang="nl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	</a:t>
            </a:r>
            <a:r>
              <a:rPr lang="nl-NL" sz="2800" b="0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nummer 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=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2800" b="0" dirty="0">
                <a:solidFill>
                  <a:srgbClr val="FF8000"/>
                </a:solidFill>
                <a:highlight>
                  <a:srgbClr val="FFFFFF"/>
                </a:highlight>
              </a:rPr>
              <a:t>3</a:t>
            </a:r>
            <a:endParaRPr lang="nl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	verdubbel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nummer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);</a:t>
            </a:r>
            <a:endParaRPr lang="nl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	cout 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nummer 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endl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nl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en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}</a:t>
            </a:r>
            <a:endParaRPr lang="en-NL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719763A8-8F1D-F8EC-EFB2-2EBBC9AF04D1}"/>
              </a:ext>
            </a:extLst>
          </p:cNvPr>
          <p:cNvSpPr/>
          <p:nvPr/>
        </p:nvSpPr>
        <p:spPr>
          <a:xfrm>
            <a:off x="8649881" y="3723588"/>
            <a:ext cx="1370814" cy="73293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91F9DA6D-0C34-EC59-B1A1-C3845AFC49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763000" y="1825625"/>
            <a:ext cx="5181600" cy="435133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dirty="0"/>
              <a:t>2</a:t>
            </a:r>
          </a:p>
          <a:p>
            <a:pPr marL="514350" indent="-514350">
              <a:buFont typeface="+mj-lt"/>
              <a:buAutoNum type="alphaUcPeriod"/>
            </a:pP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3</a:t>
            </a:r>
          </a:p>
          <a:p>
            <a:pPr marL="514350" indent="-514350">
              <a:buFont typeface="+mj-lt"/>
              <a:buAutoNum type="alphaUcPeriod"/>
            </a:pP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6</a:t>
            </a:r>
          </a:p>
          <a:p>
            <a:pPr marL="514350" indent="-514350">
              <a:buFont typeface="+mj-lt"/>
              <a:buAutoNum type="alphaUcPeriod"/>
            </a:pP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Error</a:t>
            </a:r>
          </a:p>
        </p:txBody>
      </p:sp>
    </p:spTree>
    <p:extLst>
      <p:ext uri="{BB962C8B-B14F-4D97-AF65-F5344CB8AC3E}">
        <p14:creationId xmlns:p14="http://schemas.microsoft.com/office/powerpoint/2010/main" val="1898660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470F8-A3E4-A759-6A4C-5487B0FA5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noProof="0" dirty="0"/>
              <a:t>References, kopieën, </a:t>
            </a:r>
            <a:r>
              <a:rPr lang="nl-NL" sz="1200" noProof="0" dirty="0"/>
              <a:t>pointers</a:t>
            </a:r>
            <a:endParaRPr lang="nl-NL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A142D5-9A7E-50A7-3178-5F9F0DFF975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Parameters </a:t>
            </a:r>
            <a:r>
              <a:rPr lang="en-US" dirty="0" err="1"/>
              <a:t>geef</a:t>
            </a:r>
            <a:r>
              <a:rPr lang="en-US" dirty="0"/>
              <a:t> je door </a:t>
            </a:r>
            <a:r>
              <a:rPr lang="en-US" dirty="0" err="1"/>
              <a:t>als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reference (&amp;)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value (</a:t>
            </a:r>
            <a:r>
              <a:rPr lang="en-US" dirty="0" err="1"/>
              <a:t>zonder</a:t>
            </a:r>
            <a:r>
              <a:rPr lang="en-US" dirty="0"/>
              <a:t> </a:t>
            </a:r>
            <a:r>
              <a:rPr lang="en-US" dirty="0" err="1"/>
              <a:t>teken</a:t>
            </a:r>
            <a:r>
              <a:rPr lang="en-US" dirty="0"/>
              <a:t>)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sz="1100" dirty="0"/>
              <a:t>pointer (*)</a:t>
            </a:r>
            <a:endParaRPr lang="en-NL" sz="11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12A008-ED96-1C3A-110E-260F9726DFE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highlight>
                  <a:srgbClr val="FFFFFF"/>
                </a:highlight>
              </a:rPr>
              <a:t>Code:</a:t>
            </a:r>
          </a:p>
          <a:p>
            <a:pPr marL="457200" lvl="1" indent="0">
              <a:buNone/>
            </a:pPr>
            <a:r>
              <a:rPr lang="nl-NL" sz="2400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nl-NL" sz="2400" dirty="0">
                <a:solidFill>
                  <a:srgbClr val="000000"/>
                </a:solidFill>
                <a:highlight>
                  <a:srgbClr val="FFFFFF"/>
                </a:highlight>
              </a:rPr>
              <a:t> func</a:t>
            </a:r>
            <a:r>
              <a:rPr lang="nl-NL" sz="24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nl-NL" sz="2400" b="0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nl-NL" sz="2400" b="1" dirty="0">
                <a:solidFill>
                  <a:srgbClr val="000080"/>
                </a:solidFill>
                <a:highlight>
                  <a:srgbClr val="FFFFFF"/>
                </a:highlight>
              </a:rPr>
              <a:t>&amp;</a:t>
            </a:r>
            <a:r>
              <a:rPr lang="nl-NL" sz="2400" b="0" dirty="0">
                <a:solidFill>
                  <a:srgbClr val="000000"/>
                </a:solidFill>
                <a:highlight>
                  <a:srgbClr val="FFFFFF"/>
                </a:highlight>
              </a:rPr>
              <a:t> param</a:t>
            </a:r>
            <a:r>
              <a:rPr lang="nl-NL" sz="2400" b="1" dirty="0">
                <a:solidFill>
                  <a:srgbClr val="000080"/>
                </a:solidFill>
                <a:highlight>
                  <a:srgbClr val="FFFFFF"/>
                </a:highlight>
              </a:rPr>
              <a:t>){</a:t>
            </a:r>
            <a:r>
              <a:rPr lang="nl-NL" sz="24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2400" b="1" dirty="0">
                <a:solidFill>
                  <a:srgbClr val="000080"/>
                </a:solidFill>
                <a:highlight>
                  <a:srgbClr val="FFFFFF"/>
                </a:highlight>
              </a:rPr>
              <a:t>...</a:t>
            </a:r>
            <a:r>
              <a:rPr lang="nl-NL" sz="24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2400" b="1" dirty="0">
                <a:solidFill>
                  <a:srgbClr val="000080"/>
                </a:solidFill>
                <a:highlight>
                  <a:srgbClr val="FFFFFF"/>
                </a:highlight>
              </a:rPr>
              <a:t>}</a:t>
            </a:r>
            <a:endParaRPr lang="nl-NL" dirty="0">
              <a:solidFill>
                <a:srgbClr val="8000FF"/>
              </a:solidFill>
              <a:highlight>
                <a:srgbClr val="FFFFFF"/>
              </a:highlight>
            </a:endParaRPr>
          </a:p>
          <a:p>
            <a:pPr marL="457200" lvl="1" indent="0">
              <a:buNone/>
            </a:pPr>
            <a:endParaRPr lang="nl-NL" dirty="0">
              <a:solidFill>
                <a:srgbClr val="8000FF"/>
              </a:solidFill>
              <a:highlight>
                <a:srgbClr val="FFFFFF"/>
              </a:highlight>
            </a:endParaRPr>
          </a:p>
          <a:p>
            <a:pPr marL="457200" lvl="1" indent="0">
              <a:buNone/>
            </a:pPr>
            <a:endParaRPr lang="nl-NL" dirty="0">
              <a:solidFill>
                <a:srgbClr val="8000FF"/>
              </a:solidFill>
              <a:highlight>
                <a:srgbClr val="FFFFFF"/>
              </a:highlight>
            </a:endParaRPr>
          </a:p>
          <a:p>
            <a:pPr marL="457200" lvl="1" indent="0">
              <a:buNone/>
            </a:pPr>
            <a:r>
              <a:rPr lang="nl-NL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 func</a:t>
            </a:r>
            <a:r>
              <a:rPr lang="nl-NL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nl-NL" b="0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nl-NL" b="0" dirty="0">
                <a:solidFill>
                  <a:srgbClr val="000000"/>
                </a:solidFill>
                <a:highlight>
                  <a:srgbClr val="FFFFFF"/>
                </a:highlight>
              </a:rPr>
              <a:t> param</a:t>
            </a:r>
            <a:r>
              <a:rPr lang="nl-NL" b="1" dirty="0">
                <a:solidFill>
                  <a:srgbClr val="000080"/>
                </a:solidFill>
                <a:highlight>
                  <a:srgbClr val="FFFFFF"/>
                </a:highlight>
              </a:rPr>
              <a:t>){</a:t>
            </a:r>
            <a:r>
              <a:rPr lang="nl-NL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b="1" dirty="0">
                <a:solidFill>
                  <a:srgbClr val="000080"/>
                </a:solidFill>
                <a:highlight>
                  <a:srgbClr val="FFFFFF"/>
                </a:highlight>
              </a:rPr>
              <a:t>...</a:t>
            </a:r>
            <a:r>
              <a:rPr lang="nl-NL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b="1" dirty="0">
                <a:solidFill>
                  <a:srgbClr val="000080"/>
                </a:solidFill>
                <a:highlight>
                  <a:srgbClr val="FFFFFF"/>
                </a:highlight>
              </a:rPr>
              <a:t>}</a:t>
            </a:r>
          </a:p>
          <a:p>
            <a:pPr marL="457200" lvl="1" indent="0">
              <a:buNone/>
            </a:pPr>
            <a:endParaRPr lang="nl-NL" b="1" dirty="0">
              <a:solidFill>
                <a:srgbClr val="000080"/>
              </a:solidFill>
              <a:highlight>
                <a:srgbClr val="FFFFFF"/>
              </a:highlight>
            </a:endParaRPr>
          </a:p>
          <a:p>
            <a:pPr marL="457200" lvl="1" indent="0">
              <a:buNone/>
            </a:pPr>
            <a:endParaRPr lang="nl-NL" b="1" dirty="0">
              <a:solidFill>
                <a:srgbClr val="000080"/>
              </a:solidFill>
              <a:highlight>
                <a:srgbClr val="FFFFFF"/>
              </a:highlight>
            </a:endParaRPr>
          </a:p>
          <a:p>
            <a:pPr marL="457200" lvl="1" indent="0">
              <a:buNone/>
            </a:pPr>
            <a:r>
              <a:rPr lang="nl-NL" sz="1200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nl-NL" sz="1200" dirty="0">
                <a:solidFill>
                  <a:srgbClr val="000000"/>
                </a:solidFill>
                <a:highlight>
                  <a:srgbClr val="FFFFFF"/>
                </a:highlight>
              </a:rPr>
              <a:t> func</a:t>
            </a:r>
            <a:r>
              <a:rPr lang="nl-NL" sz="12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nl-NL" sz="1200" b="0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nl-NL" sz="1200" b="1" dirty="0">
                <a:solidFill>
                  <a:srgbClr val="000080"/>
                </a:solidFill>
                <a:highlight>
                  <a:srgbClr val="FFFFFF"/>
                </a:highlight>
              </a:rPr>
              <a:t>*</a:t>
            </a:r>
            <a:r>
              <a:rPr lang="nl-NL" sz="1200" b="0" dirty="0">
                <a:solidFill>
                  <a:srgbClr val="000000"/>
                </a:solidFill>
                <a:highlight>
                  <a:srgbClr val="FFFFFF"/>
                </a:highlight>
              </a:rPr>
              <a:t> param</a:t>
            </a:r>
            <a:r>
              <a:rPr lang="nl-NL" sz="1200" b="1" dirty="0">
                <a:solidFill>
                  <a:srgbClr val="000080"/>
                </a:solidFill>
                <a:highlight>
                  <a:srgbClr val="FFFFFF"/>
                </a:highlight>
              </a:rPr>
              <a:t>){</a:t>
            </a:r>
            <a:r>
              <a:rPr lang="nl-NL" sz="12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1200" b="1" dirty="0">
                <a:solidFill>
                  <a:srgbClr val="000080"/>
                </a:solidFill>
                <a:highlight>
                  <a:srgbClr val="FFFFFF"/>
                </a:highlight>
              </a:rPr>
              <a:t>...</a:t>
            </a:r>
            <a:r>
              <a:rPr lang="nl-NL" sz="12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1200" b="1" dirty="0">
                <a:solidFill>
                  <a:srgbClr val="000080"/>
                </a:solidFill>
                <a:highlight>
                  <a:srgbClr val="FFFFFF"/>
                </a:highlight>
              </a:rPr>
              <a:t>}</a:t>
            </a:r>
          </a:p>
          <a:p>
            <a:pPr lvl="1"/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37834477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C5918-D494-0217-F346-7F008CCC9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 			   vs				       Value</a:t>
            </a:r>
            <a:endParaRPr lang="en-NL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4D7B93-01CB-0618-5B73-ACEC3095CC8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Maakt </a:t>
            </a:r>
            <a:r>
              <a:rPr lang="en-US" dirty="0" err="1"/>
              <a:t>géén</a:t>
            </a:r>
            <a:r>
              <a:rPr lang="en-US" dirty="0"/>
              <a:t> </a:t>
            </a:r>
            <a:r>
              <a:rPr lang="en-US" dirty="0" err="1"/>
              <a:t>nieuw</a:t>
            </a:r>
            <a:r>
              <a:rPr lang="en-US" dirty="0"/>
              <a:t> object</a:t>
            </a:r>
          </a:p>
          <a:p>
            <a:pPr lvl="1"/>
            <a:r>
              <a:rPr lang="en-US" dirty="0" err="1"/>
              <a:t>Gebruikt</a:t>
            </a:r>
            <a:r>
              <a:rPr lang="en-US" dirty="0"/>
              <a:t> </a:t>
            </a:r>
            <a:r>
              <a:rPr lang="en-US" dirty="0" err="1"/>
              <a:t>hetzelfde</a:t>
            </a:r>
            <a:r>
              <a:rPr lang="en-US" dirty="0"/>
              <a:t> </a:t>
            </a:r>
            <a:r>
              <a:rPr lang="en-US" dirty="0" err="1"/>
              <a:t>geheugen</a:t>
            </a:r>
            <a:endParaRPr lang="en-US" dirty="0"/>
          </a:p>
          <a:p>
            <a:pPr lvl="1"/>
            <a:r>
              <a:rPr lang="en-US" dirty="0" err="1"/>
              <a:t>Potentieel</a:t>
            </a:r>
            <a:r>
              <a:rPr lang="en-US" dirty="0"/>
              <a:t> </a:t>
            </a:r>
            <a:r>
              <a:rPr lang="en-US" dirty="0" err="1"/>
              <a:t>efficienter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 err="1"/>
              <a:t>Goed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Grote </a:t>
            </a:r>
            <a:r>
              <a:rPr lang="en-US" dirty="0" err="1"/>
              <a:t>objecten</a:t>
            </a:r>
            <a:r>
              <a:rPr lang="en-US" dirty="0"/>
              <a:t> (containers, classes, structs)</a:t>
            </a:r>
          </a:p>
          <a:p>
            <a:pPr lvl="1"/>
            <a:r>
              <a:rPr lang="en-US" dirty="0"/>
              <a:t>Het </a:t>
            </a:r>
            <a:r>
              <a:rPr lang="en-US" dirty="0" err="1"/>
              <a:t>wél</a:t>
            </a:r>
            <a:r>
              <a:rPr lang="en-US" dirty="0"/>
              <a:t> </a:t>
            </a:r>
            <a:r>
              <a:rPr lang="en-US" dirty="0" err="1"/>
              <a:t>aanpassen</a:t>
            </a:r>
            <a:r>
              <a:rPr lang="en-US" dirty="0"/>
              <a:t> van de </a:t>
            </a:r>
            <a:r>
              <a:rPr lang="en-US" dirty="0" err="1"/>
              <a:t>originele</a:t>
            </a:r>
            <a:r>
              <a:rPr lang="en-US" dirty="0"/>
              <a:t> </a:t>
            </a:r>
            <a:r>
              <a:rPr lang="en-US" dirty="0" err="1"/>
              <a:t>waarde</a:t>
            </a:r>
            <a:endParaRPr lang="en-NL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A1990AB-A1FF-1C78-BE3B-7D3D8398BA4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Maakt </a:t>
            </a:r>
            <a:r>
              <a:rPr lang="en-US" dirty="0" err="1"/>
              <a:t>nieuw</a:t>
            </a:r>
            <a:r>
              <a:rPr lang="en-US" dirty="0"/>
              <a:t> object (</a:t>
            </a:r>
            <a:r>
              <a:rPr lang="en-US" dirty="0" err="1"/>
              <a:t>kopie</a:t>
            </a:r>
            <a:r>
              <a:rPr lang="en-US" dirty="0"/>
              <a:t>)</a:t>
            </a:r>
          </a:p>
          <a:p>
            <a:pPr lvl="1"/>
            <a:r>
              <a:rPr lang="en-US" dirty="0" err="1"/>
              <a:t>Gebruikt</a:t>
            </a:r>
            <a:r>
              <a:rPr lang="en-US" dirty="0"/>
              <a:t> extra </a:t>
            </a:r>
            <a:r>
              <a:rPr lang="en-US" dirty="0" err="1"/>
              <a:t>geheugen</a:t>
            </a:r>
            <a:endParaRPr lang="en-US" dirty="0"/>
          </a:p>
          <a:p>
            <a:pPr lvl="1"/>
            <a:r>
              <a:rPr lang="en-US" dirty="0"/>
              <a:t>Kan inefficient </a:t>
            </a:r>
            <a:r>
              <a:rPr lang="en-US" dirty="0" err="1"/>
              <a:t>zijn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 err="1"/>
              <a:t>Goed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Kleine </a:t>
            </a:r>
            <a:r>
              <a:rPr lang="en-US" dirty="0" err="1"/>
              <a:t>objecten</a:t>
            </a:r>
            <a:r>
              <a:rPr lang="en-US" dirty="0"/>
              <a:t>, </a:t>
            </a:r>
            <a:r>
              <a:rPr lang="en-US" dirty="0" err="1"/>
              <a:t>zoals</a:t>
            </a:r>
            <a:r>
              <a:rPr lang="en-US" dirty="0"/>
              <a:t> primitive types (int, char, etc.)</a:t>
            </a:r>
          </a:p>
          <a:p>
            <a:pPr lvl="1"/>
            <a:r>
              <a:rPr lang="en-US" dirty="0"/>
              <a:t>Het </a:t>
            </a:r>
            <a:r>
              <a:rPr lang="en-US" dirty="0" err="1"/>
              <a:t>niet</a:t>
            </a:r>
            <a:r>
              <a:rPr lang="en-US" dirty="0"/>
              <a:t> </a:t>
            </a:r>
            <a:r>
              <a:rPr lang="en-US" dirty="0" err="1"/>
              <a:t>aanpassen</a:t>
            </a:r>
            <a:r>
              <a:rPr lang="en-US" dirty="0"/>
              <a:t> van de </a:t>
            </a:r>
            <a:r>
              <a:rPr lang="en-US" dirty="0" err="1"/>
              <a:t>originele</a:t>
            </a:r>
            <a:r>
              <a:rPr lang="en-US" dirty="0"/>
              <a:t> </a:t>
            </a:r>
            <a:r>
              <a:rPr lang="en-US" dirty="0" err="1"/>
              <a:t>waarde</a:t>
            </a:r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28097361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5EF376-7F87-FE67-01F4-608CA1434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Maar wat </a:t>
            </a:r>
            <a:r>
              <a:rPr lang="en-US" dirty="0" err="1"/>
              <a:t>als</a:t>
            </a:r>
            <a:r>
              <a:rPr lang="en-US" dirty="0"/>
              <a:t>…</a:t>
            </a:r>
            <a:endParaRPr lang="en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8E05DE-8C01-61DE-DA36-82F5CBADE2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Het om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groot</a:t>
            </a:r>
            <a:r>
              <a:rPr lang="en-US" dirty="0"/>
              <a:t>, </a:t>
            </a:r>
            <a:r>
              <a:rPr lang="en-US" dirty="0" err="1"/>
              <a:t>duur</a:t>
            </a:r>
            <a:r>
              <a:rPr lang="en-US" dirty="0"/>
              <a:t> object </a:t>
            </a:r>
            <a:r>
              <a:rPr lang="en-US" dirty="0" err="1"/>
              <a:t>gaat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je </a:t>
            </a:r>
            <a:r>
              <a:rPr lang="en-US" dirty="0" err="1"/>
              <a:t>beperkt</a:t>
            </a:r>
            <a:r>
              <a:rPr lang="en-US" dirty="0"/>
              <a:t> bent in je </a:t>
            </a:r>
            <a:r>
              <a:rPr lang="en-US" dirty="0" err="1"/>
              <a:t>geheugen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tóch</a:t>
            </a:r>
            <a:r>
              <a:rPr lang="en-US" dirty="0"/>
              <a:t> </a:t>
            </a:r>
            <a:r>
              <a:rPr lang="en-US" dirty="0" err="1"/>
              <a:t>goede</a:t>
            </a:r>
            <a:r>
              <a:rPr lang="en-US" dirty="0"/>
              <a:t> performance wilt?</a:t>
            </a:r>
          </a:p>
          <a:p>
            <a:r>
              <a:rPr lang="en-US" dirty="0"/>
              <a:t>Maar je het </a:t>
            </a:r>
            <a:r>
              <a:rPr lang="en-US" dirty="0" err="1"/>
              <a:t>originele</a:t>
            </a:r>
            <a:r>
              <a:rPr lang="en-US" dirty="0"/>
              <a:t> object </a:t>
            </a:r>
            <a:r>
              <a:rPr lang="en-US" dirty="0" err="1"/>
              <a:t>níet</a:t>
            </a:r>
            <a:r>
              <a:rPr lang="en-US" dirty="0"/>
              <a:t> </a:t>
            </a:r>
            <a:r>
              <a:rPr lang="en-US" dirty="0" err="1"/>
              <a:t>aan</a:t>
            </a:r>
            <a:r>
              <a:rPr lang="en-US" dirty="0"/>
              <a:t> wilt </a:t>
            </a:r>
            <a:r>
              <a:rPr lang="en-US" dirty="0" err="1"/>
              <a:t>passen</a:t>
            </a:r>
            <a:r>
              <a:rPr lang="en-US" dirty="0"/>
              <a:t>?</a:t>
            </a:r>
          </a:p>
          <a:p>
            <a:endParaRPr lang="en-US" dirty="0"/>
          </a:p>
          <a:p>
            <a:pPr marL="0" indent="0">
              <a:buNone/>
            </a:pPr>
            <a:r>
              <a:rPr lang="fr-FR" sz="2800" dirty="0" err="1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fr-FR" sz="280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fr-FR" sz="2800" dirty="0" err="1">
                <a:solidFill>
                  <a:srgbClr val="000000"/>
                </a:solidFill>
                <a:highlight>
                  <a:srgbClr val="FFFFFF"/>
                </a:highlight>
              </a:rPr>
              <a:t>func</a:t>
            </a:r>
            <a:r>
              <a:rPr lang="fr-FR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fr-FR" sz="2800" b="0" dirty="0" err="1">
                <a:solidFill>
                  <a:srgbClr val="8000FF"/>
                </a:solidFill>
                <a:highlight>
                  <a:srgbClr val="FFFFFF"/>
                </a:highlight>
              </a:rPr>
              <a:t>const</a:t>
            </a:r>
            <a:r>
              <a:rPr lang="fr-FR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fr-FR" sz="2800" b="0" dirty="0" err="1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fr-FR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&amp;</a:t>
            </a:r>
            <a:r>
              <a:rPr lang="fr-FR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param</a:t>
            </a:r>
            <a:r>
              <a:rPr lang="fr-FR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){</a:t>
            </a:r>
            <a:r>
              <a:rPr lang="fr-FR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</a:p>
          <a:p>
            <a:pPr marL="0" indent="0">
              <a:buNone/>
            </a:pPr>
            <a:r>
              <a:rPr lang="en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	</a:t>
            </a:r>
            <a:r>
              <a:rPr lang="en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...</a:t>
            </a:r>
            <a:r>
              <a:rPr lang="en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</a:p>
          <a:p>
            <a:pPr marL="0" indent="0">
              <a:buNone/>
            </a:pPr>
            <a:r>
              <a:rPr lang="en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}</a:t>
            </a:r>
            <a:endParaRPr lang="en-US" sz="2800" b="1" dirty="0">
              <a:solidFill>
                <a:srgbClr val="00008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endParaRPr lang="en-US" b="1" dirty="0">
              <a:solidFill>
                <a:srgbClr val="00008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en-US" dirty="0"/>
              <a:t>Weet je </a:t>
            </a:r>
            <a:r>
              <a:rPr lang="en-US" dirty="0" err="1"/>
              <a:t>niet</a:t>
            </a:r>
            <a:r>
              <a:rPr lang="en-US" dirty="0"/>
              <a:t> </a:t>
            </a:r>
            <a:r>
              <a:rPr lang="en-US" dirty="0" err="1"/>
              <a:t>zeker</a:t>
            </a:r>
            <a:r>
              <a:rPr lang="en-US" dirty="0"/>
              <a:t> wat je </a:t>
            </a:r>
            <a:r>
              <a:rPr lang="en-US" dirty="0" err="1"/>
              <a:t>moet</a:t>
            </a:r>
            <a:r>
              <a:rPr lang="en-US" dirty="0"/>
              <a:t> </a:t>
            </a:r>
            <a:r>
              <a:rPr lang="en-US" dirty="0" err="1"/>
              <a:t>gebruiken</a:t>
            </a:r>
            <a:r>
              <a:rPr lang="en-US" dirty="0"/>
              <a:t>? Const&amp; is </a:t>
            </a:r>
            <a:r>
              <a:rPr lang="en-US" dirty="0" err="1"/>
              <a:t>áltijd</a:t>
            </a:r>
            <a:r>
              <a:rPr lang="en-US" dirty="0"/>
              <a:t> </a:t>
            </a:r>
            <a:r>
              <a:rPr lang="en-US" dirty="0" err="1"/>
              <a:t>veilig</a:t>
            </a:r>
            <a:r>
              <a:rPr lang="en-US" dirty="0"/>
              <a:t>!</a:t>
            </a:r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4090431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534A7A-DB9D-2A66-DD6F-401CC67B8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Samenvattend</a:t>
            </a:r>
            <a:endParaRPr lang="en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A0EAD5-1BD6-DB7A-D2B7-23F1E599CA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Functies</a:t>
            </a:r>
            <a:r>
              <a:rPr lang="en-US" dirty="0"/>
              <a:t>;</a:t>
            </a:r>
          </a:p>
          <a:p>
            <a:pPr lvl="1"/>
            <a:r>
              <a:rPr lang="en-US" dirty="0" err="1"/>
              <a:t>Herbruikbaar</a:t>
            </a:r>
            <a:r>
              <a:rPr lang="en-US" dirty="0"/>
              <a:t> </a:t>
            </a:r>
            <a:r>
              <a:rPr lang="en-US" dirty="0" err="1"/>
              <a:t>stuk</a:t>
            </a:r>
            <a:r>
              <a:rPr lang="en-US" dirty="0"/>
              <a:t> code (named code block)</a:t>
            </a:r>
          </a:p>
          <a:p>
            <a:pPr lvl="1"/>
            <a:r>
              <a:rPr lang="en-US" dirty="0"/>
              <a:t>In C++ </a:t>
            </a:r>
            <a:r>
              <a:rPr lang="en-US" dirty="0" err="1"/>
              <a:t>moet</a:t>
            </a:r>
            <a:r>
              <a:rPr lang="en-US" dirty="0"/>
              <a:t> je het return type </a:t>
            </a:r>
            <a:r>
              <a:rPr lang="en-US" dirty="0" err="1"/>
              <a:t>zelf</a:t>
            </a:r>
            <a:r>
              <a:rPr lang="en-US" dirty="0"/>
              <a:t> </a:t>
            </a:r>
            <a:r>
              <a:rPr lang="en-US" dirty="0" err="1"/>
              <a:t>definiëren</a:t>
            </a:r>
            <a:endParaRPr lang="en-US" dirty="0"/>
          </a:p>
          <a:p>
            <a:pPr lvl="1"/>
            <a:r>
              <a:rPr lang="en-US" dirty="0"/>
              <a:t>Maar het return type mag </a:t>
            </a:r>
            <a:r>
              <a:rPr lang="en-US" dirty="0" err="1"/>
              <a:t>wel</a:t>
            </a:r>
            <a:r>
              <a:rPr lang="en-US" dirty="0"/>
              <a:t> zo </a:t>
            </a:r>
            <a:r>
              <a:rPr lang="en-US" dirty="0" err="1"/>
              <a:t>goed</a:t>
            </a:r>
            <a:r>
              <a:rPr lang="en-US" dirty="0"/>
              <a:t> </a:t>
            </a:r>
            <a:r>
              <a:rPr lang="en-US" dirty="0" err="1"/>
              <a:t>als</a:t>
            </a:r>
            <a:r>
              <a:rPr lang="en-US" dirty="0"/>
              <a:t> </a:t>
            </a:r>
            <a:r>
              <a:rPr lang="en-US" dirty="0" err="1"/>
              <a:t>alles</a:t>
            </a:r>
            <a:r>
              <a:rPr lang="en-US" dirty="0"/>
              <a:t> </a:t>
            </a:r>
            <a:r>
              <a:rPr lang="en-US" dirty="0" err="1"/>
              <a:t>zijn</a:t>
            </a:r>
            <a:r>
              <a:rPr lang="en-US" dirty="0"/>
              <a:t>, incl. </a:t>
            </a:r>
            <a:r>
              <a:rPr lang="en-US" dirty="0" err="1"/>
              <a:t>niets</a:t>
            </a:r>
            <a:r>
              <a:rPr lang="en-US" dirty="0"/>
              <a:t>!</a:t>
            </a:r>
          </a:p>
          <a:p>
            <a:pPr lvl="1"/>
            <a:r>
              <a:rPr lang="en-US" dirty="0"/>
              <a:t>Ook </a:t>
            </a:r>
            <a:r>
              <a:rPr lang="en-US" dirty="0" err="1"/>
              <a:t>bij</a:t>
            </a:r>
            <a:r>
              <a:rPr lang="en-US" dirty="0"/>
              <a:t> parameters </a:t>
            </a:r>
            <a:r>
              <a:rPr lang="en-US" dirty="0" err="1"/>
              <a:t>moet</a:t>
            </a:r>
            <a:r>
              <a:rPr lang="en-US" dirty="0"/>
              <a:t> je het type </a:t>
            </a:r>
            <a:r>
              <a:rPr lang="en-US" dirty="0" err="1"/>
              <a:t>aangeven</a:t>
            </a:r>
            <a:endParaRPr lang="en-US" dirty="0"/>
          </a:p>
          <a:p>
            <a:pPr lvl="1"/>
            <a:r>
              <a:rPr lang="en-US" dirty="0"/>
              <a:t>Dit mag </a:t>
            </a:r>
            <a:r>
              <a:rPr lang="en-US" dirty="0" err="1"/>
              <a:t>alleen</a:t>
            </a:r>
            <a:r>
              <a:rPr lang="en-US" dirty="0"/>
              <a:t> </a:t>
            </a:r>
            <a:r>
              <a:rPr lang="en-US" dirty="0" err="1"/>
              <a:t>niet</a:t>
            </a:r>
            <a:r>
              <a:rPr lang="en-US" dirty="0"/>
              <a:t> </a:t>
            </a:r>
            <a:r>
              <a:rPr lang="en-US" dirty="0" err="1"/>
              <a:t>niets</a:t>
            </a:r>
            <a:r>
              <a:rPr lang="en-US" dirty="0"/>
              <a:t> </a:t>
            </a:r>
            <a:r>
              <a:rPr lang="en-US" dirty="0" err="1"/>
              <a:t>zijn</a:t>
            </a:r>
            <a:r>
              <a:rPr lang="en-US" dirty="0"/>
              <a:t>, maar je mag </a:t>
            </a:r>
            <a:r>
              <a:rPr lang="en-US" dirty="0" err="1"/>
              <a:t>wel</a:t>
            </a:r>
            <a:r>
              <a:rPr lang="en-US" dirty="0"/>
              <a:t> </a:t>
            </a:r>
            <a:r>
              <a:rPr lang="en-US" dirty="0" err="1"/>
              <a:t>soorten</a:t>
            </a:r>
            <a:r>
              <a:rPr lang="en-US" dirty="0"/>
              <a:t> </a:t>
            </a:r>
            <a:r>
              <a:rPr lang="en-US" dirty="0" err="1"/>
              <a:t>mengen</a:t>
            </a:r>
            <a:r>
              <a:rPr lang="en-US" dirty="0"/>
              <a:t>!</a:t>
            </a:r>
          </a:p>
          <a:p>
            <a:pPr lvl="1"/>
            <a:r>
              <a:rPr lang="en-US" dirty="0"/>
              <a:t>Je </a:t>
            </a:r>
            <a:r>
              <a:rPr lang="en-US" dirty="0" err="1"/>
              <a:t>moet</a:t>
            </a:r>
            <a:r>
              <a:rPr lang="en-US" dirty="0"/>
              <a:t> je </a:t>
            </a:r>
            <a:r>
              <a:rPr lang="en-US" dirty="0" err="1"/>
              <a:t>bewust</a:t>
            </a:r>
            <a:r>
              <a:rPr lang="en-US" dirty="0"/>
              <a:t> </a:t>
            </a:r>
            <a:r>
              <a:rPr lang="en-US" dirty="0" err="1"/>
              <a:t>zijn</a:t>
            </a:r>
            <a:r>
              <a:rPr lang="en-US" dirty="0"/>
              <a:t> van ‘pass by value’ </a:t>
            </a:r>
            <a:r>
              <a:rPr lang="en-US" dirty="0" err="1"/>
              <a:t>en</a:t>
            </a:r>
            <a:r>
              <a:rPr lang="en-US" dirty="0"/>
              <a:t> ‘pass by reference’</a:t>
            </a:r>
          </a:p>
          <a:p>
            <a:pPr lvl="2"/>
            <a:r>
              <a:rPr lang="en-US" dirty="0"/>
              <a:t>En dan </a:t>
            </a:r>
            <a:r>
              <a:rPr lang="en-US" dirty="0" err="1"/>
              <a:t>vooral</a:t>
            </a:r>
            <a:r>
              <a:rPr lang="en-US" dirty="0"/>
              <a:t> wat je </a:t>
            </a:r>
            <a:r>
              <a:rPr lang="en-US" dirty="0" err="1"/>
              <a:t>wanneer</a:t>
            </a:r>
            <a:r>
              <a:rPr lang="en-US" dirty="0"/>
              <a:t> </a:t>
            </a:r>
            <a:r>
              <a:rPr lang="en-US" dirty="0" err="1"/>
              <a:t>gebruikt</a:t>
            </a:r>
            <a:r>
              <a:rPr lang="en-US" dirty="0"/>
              <a:t>,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wel</a:t>
            </a:r>
            <a:r>
              <a:rPr lang="en-US" dirty="0"/>
              <a:t> of </a:t>
            </a:r>
            <a:r>
              <a:rPr lang="en-US" dirty="0" err="1"/>
              <a:t>geen</a:t>
            </a:r>
            <a:r>
              <a:rPr lang="en-US"/>
              <a:t> const</a:t>
            </a:r>
            <a:endParaRPr lang="en-US" dirty="0"/>
          </a:p>
          <a:p>
            <a:pPr lvl="1"/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416369720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6E016-5D62-B09E-AF3C-85136D836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 dan nu.. Aan de slag!</a:t>
            </a:r>
            <a:endParaRPr lang="en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AE17AB-7DC7-DDDA-C33E-2F6219D15F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Voor nu </a:t>
            </a:r>
            <a:r>
              <a:rPr lang="en-US" dirty="0" err="1"/>
              <a:t>houden</a:t>
            </a:r>
            <a:r>
              <a:rPr lang="en-US" dirty="0"/>
              <a:t> we het </a:t>
            </a:r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bij</a:t>
            </a:r>
            <a:r>
              <a:rPr lang="en-US" dirty="0"/>
              <a:t>, maar </a:t>
            </a:r>
            <a:r>
              <a:rPr lang="en-US" dirty="0" err="1"/>
              <a:t>functies</a:t>
            </a:r>
            <a:r>
              <a:rPr lang="en-US" dirty="0"/>
              <a:t> </a:t>
            </a:r>
            <a:r>
              <a:rPr lang="en-US" dirty="0" err="1"/>
              <a:t>zijn</a:t>
            </a:r>
            <a:r>
              <a:rPr lang="en-US" dirty="0"/>
              <a:t> </a:t>
            </a:r>
            <a:r>
              <a:rPr lang="en-US" dirty="0" err="1"/>
              <a:t>nog</a:t>
            </a:r>
            <a:r>
              <a:rPr lang="en-US" dirty="0"/>
              <a:t> </a:t>
            </a:r>
            <a:r>
              <a:rPr lang="en-US" dirty="0" err="1"/>
              <a:t>veel</a:t>
            </a:r>
            <a:r>
              <a:rPr lang="en-US" dirty="0"/>
              <a:t> </a:t>
            </a:r>
            <a:r>
              <a:rPr lang="en-US" dirty="0" err="1"/>
              <a:t>uitgebreider</a:t>
            </a:r>
            <a:r>
              <a:rPr lang="en-US" dirty="0"/>
              <a:t>!</a:t>
            </a:r>
          </a:p>
          <a:p>
            <a:endParaRPr lang="en-US" dirty="0"/>
          </a:p>
          <a:p>
            <a:r>
              <a:rPr lang="en-US" dirty="0"/>
              <a:t>Er </a:t>
            </a:r>
            <a:r>
              <a:rPr lang="en-US" dirty="0" err="1"/>
              <a:t>zijn</a:t>
            </a:r>
            <a:r>
              <a:rPr lang="en-US" dirty="0"/>
              <a:t> twee </a:t>
            </a:r>
            <a:r>
              <a:rPr lang="en-US" dirty="0" err="1"/>
              <a:t>oefeningen</a:t>
            </a:r>
            <a:r>
              <a:rPr lang="en-US" dirty="0"/>
              <a:t> over </a:t>
            </a:r>
            <a:r>
              <a:rPr lang="en-US" dirty="0" err="1"/>
              <a:t>functies</a:t>
            </a:r>
            <a:r>
              <a:rPr lang="en-US" dirty="0"/>
              <a:t>, met </a:t>
            </a:r>
            <a:r>
              <a:rPr lang="en-US" dirty="0" err="1"/>
              <a:t>deze</a:t>
            </a:r>
            <a:r>
              <a:rPr lang="en-US" dirty="0"/>
              <a:t> </a:t>
            </a:r>
            <a:r>
              <a:rPr lang="en-US" dirty="0" err="1"/>
              <a:t>kun</a:t>
            </a:r>
            <a:r>
              <a:rPr lang="en-US" dirty="0"/>
              <a:t> je nu </a:t>
            </a:r>
            <a:r>
              <a:rPr lang="en-US" dirty="0" err="1"/>
              <a:t>beide</a:t>
            </a:r>
            <a:r>
              <a:rPr lang="en-US" dirty="0"/>
              <a:t> </a:t>
            </a:r>
            <a:r>
              <a:rPr lang="en-US" dirty="0" err="1"/>
              <a:t>aan</a:t>
            </a:r>
            <a:r>
              <a:rPr lang="en-US" dirty="0"/>
              <a:t> de slag</a:t>
            </a:r>
          </a:p>
          <a:p>
            <a:r>
              <a:rPr lang="en-US" dirty="0"/>
              <a:t>Ook de </a:t>
            </a:r>
            <a:r>
              <a:rPr lang="en-US" dirty="0" err="1"/>
              <a:t>oefeningen</a:t>
            </a:r>
            <a:r>
              <a:rPr lang="en-US" dirty="0"/>
              <a:t> die </a:t>
            </a:r>
            <a:r>
              <a:rPr lang="en-US" dirty="0" err="1"/>
              <a:t>bij</a:t>
            </a:r>
            <a:r>
              <a:rPr lang="en-US" dirty="0"/>
              <a:t> </a:t>
            </a:r>
            <a:r>
              <a:rPr lang="en-US" dirty="0" err="1"/>
              <a:t>vectoren</a:t>
            </a:r>
            <a:r>
              <a:rPr lang="en-US" dirty="0"/>
              <a:t> van </a:t>
            </a:r>
            <a:r>
              <a:rPr lang="en-US" dirty="0" err="1"/>
              <a:t>vorige</a:t>
            </a:r>
            <a:r>
              <a:rPr lang="en-US" dirty="0"/>
              <a:t> week </a:t>
            </a:r>
            <a:r>
              <a:rPr lang="en-US" dirty="0" err="1"/>
              <a:t>horen</a:t>
            </a:r>
            <a:r>
              <a:rPr lang="en-US" dirty="0"/>
              <a:t> </a:t>
            </a:r>
            <a:r>
              <a:rPr lang="en-US" dirty="0" err="1"/>
              <a:t>zijn</a:t>
            </a:r>
            <a:r>
              <a:rPr lang="en-US" dirty="0"/>
              <a:t> nu </a:t>
            </a:r>
            <a:r>
              <a:rPr lang="en-US" dirty="0" err="1"/>
              <a:t>makkelijker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doen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029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DF2E6-0DFE-CECE-1DE5-ADD5A832C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Planning</a:t>
            </a:r>
            <a:endParaRPr lang="en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693B14-E801-8B4A-6E20-50F836DB62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Herhaling</a:t>
            </a:r>
            <a:r>
              <a:rPr lang="en-US" dirty="0"/>
              <a:t> loops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vectoren</a:t>
            </a:r>
            <a:endParaRPr lang="en-US" dirty="0"/>
          </a:p>
          <a:p>
            <a:r>
              <a:rPr lang="en-US" dirty="0" err="1"/>
              <a:t>Functies</a:t>
            </a:r>
            <a:endParaRPr lang="en-US" dirty="0"/>
          </a:p>
          <a:p>
            <a:r>
              <a:rPr lang="en-US" dirty="0"/>
              <a:t>Aan de slag!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4623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35AC6-37D7-F6F1-0BB7-5738EC1146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Anatomie</a:t>
            </a:r>
            <a:r>
              <a:rPr lang="en-US" dirty="0"/>
              <a:t> van </a:t>
            </a:r>
            <a:r>
              <a:rPr lang="en-US" dirty="0" err="1"/>
              <a:t>een</a:t>
            </a:r>
            <a:r>
              <a:rPr lang="en-US" dirty="0"/>
              <a:t> for loop</a:t>
            </a:r>
            <a:endParaRPr lang="en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3B5F5B-6FED-1F49-76A2-90C21CB229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n-NO" b="1" dirty="0">
                <a:solidFill>
                  <a:srgbClr val="0000FF"/>
                </a:solidFill>
                <a:highlight>
                  <a:srgbClr val="FFFFFF"/>
                </a:highlight>
              </a:rPr>
              <a:t>f</a:t>
            </a:r>
            <a:r>
              <a:rPr lang="nn-NO" sz="2800" b="1" dirty="0">
                <a:solidFill>
                  <a:srgbClr val="0000FF"/>
                </a:solidFill>
                <a:highlight>
                  <a:srgbClr val="FFFFFF"/>
                </a:highlight>
              </a:rPr>
              <a:t>or		</a:t>
            </a:r>
            <a:r>
              <a:rPr lang="nn-NO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nn-NO" sz="2800" b="0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nn-NO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i </a:t>
            </a:r>
            <a:r>
              <a:rPr lang="nn-NO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=</a:t>
            </a:r>
            <a:r>
              <a:rPr lang="nn-NO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n-NO" sz="2800" b="0" dirty="0">
                <a:solidFill>
                  <a:srgbClr val="FF8000"/>
                </a:solidFill>
                <a:highlight>
                  <a:srgbClr val="FFFFFF"/>
                </a:highlight>
              </a:rPr>
              <a:t>0</a:t>
            </a:r>
            <a:r>
              <a:rPr lang="nn-NO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r>
              <a:rPr lang="nn-NO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		i</a:t>
            </a:r>
            <a:r>
              <a:rPr lang="nn-NO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&lt;</a:t>
            </a:r>
            <a:r>
              <a:rPr lang="nn-NO" sz="2800" b="0" dirty="0">
                <a:solidFill>
                  <a:srgbClr val="FF8000"/>
                </a:solidFill>
                <a:highlight>
                  <a:srgbClr val="FFFFFF"/>
                </a:highlight>
              </a:rPr>
              <a:t>10</a:t>
            </a:r>
            <a:r>
              <a:rPr lang="nn-NO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r>
              <a:rPr lang="nn-NO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		i</a:t>
            </a:r>
            <a:r>
              <a:rPr lang="nn-NO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++)			{...}</a:t>
            </a:r>
          </a:p>
          <a:p>
            <a:pPr marL="0" indent="0">
              <a:buNone/>
            </a:pPr>
            <a:r>
              <a:rPr lang="nn-NO" b="1" dirty="0">
                <a:highlight>
                  <a:srgbClr val="FFFFFF"/>
                </a:highlight>
              </a:rPr>
              <a:t>^Statement</a:t>
            </a:r>
          </a:p>
          <a:p>
            <a:pPr marL="0" indent="0">
              <a:buNone/>
            </a:pPr>
            <a:r>
              <a:rPr lang="nn-NO" b="1" dirty="0">
                <a:highlight>
                  <a:srgbClr val="FFFFFF"/>
                </a:highlight>
              </a:rPr>
              <a:t>		^Initialisatie</a:t>
            </a:r>
          </a:p>
          <a:p>
            <a:pPr marL="0" indent="0">
              <a:buNone/>
            </a:pPr>
            <a:r>
              <a:rPr lang="nn-NO" b="1" dirty="0">
                <a:highlight>
                  <a:srgbClr val="FFFFFF"/>
                </a:highlight>
              </a:rPr>
              <a:t>					^Conditie</a:t>
            </a:r>
          </a:p>
          <a:p>
            <a:pPr marL="0" indent="0">
              <a:buNone/>
            </a:pPr>
            <a:r>
              <a:rPr lang="nn-NO" b="1" dirty="0">
                <a:highlight>
                  <a:srgbClr val="FFFFFF"/>
                </a:highlight>
              </a:rPr>
              <a:t>							^Update actie</a:t>
            </a:r>
          </a:p>
          <a:p>
            <a:pPr marL="0" indent="0">
              <a:buNone/>
            </a:pPr>
            <a:r>
              <a:rPr lang="nn-NO" b="1" dirty="0">
                <a:highlight>
                  <a:srgbClr val="FFFFFF"/>
                </a:highlight>
              </a:rPr>
              <a:t>										^Body</a:t>
            </a:r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600601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4DAEAF-8550-F140-3391-20314C2404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DA149-9DBC-3386-F62A-C35309FA77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Anatomie</a:t>
            </a:r>
            <a:r>
              <a:rPr lang="en-US" dirty="0"/>
              <a:t> van </a:t>
            </a:r>
            <a:r>
              <a:rPr lang="en-US" dirty="0" err="1"/>
              <a:t>een</a:t>
            </a:r>
            <a:r>
              <a:rPr lang="en-US" dirty="0"/>
              <a:t> while loop</a:t>
            </a:r>
            <a:endParaRPr lang="en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2E231A-0B73-6595-9418-2324041ABF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n-NO" sz="2800" b="1" dirty="0">
                <a:solidFill>
                  <a:srgbClr val="0000FF"/>
                </a:solidFill>
                <a:highlight>
                  <a:srgbClr val="FFFFFF"/>
                </a:highlight>
              </a:rPr>
              <a:t>while		</a:t>
            </a:r>
            <a:r>
              <a:rPr lang="nn-NO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nn-NO" sz="2800" b="0" dirty="0">
                <a:solidFill>
                  <a:srgbClr val="8000FF"/>
                </a:solidFill>
                <a:highlight>
                  <a:srgbClr val="FFFFFF"/>
                </a:highlight>
              </a:rPr>
              <a:t>i!=j</a:t>
            </a:r>
            <a:r>
              <a:rPr lang="nn-NO" b="1" dirty="0">
                <a:solidFill>
                  <a:srgbClr val="000080"/>
                </a:solidFill>
                <a:highlight>
                  <a:srgbClr val="FFFFFF"/>
                </a:highlight>
              </a:rPr>
              <a:t>) </a:t>
            </a:r>
            <a:r>
              <a:rPr lang="nn-NO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		{...}</a:t>
            </a:r>
          </a:p>
          <a:p>
            <a:pPr marL="0" indent="0">
              <a:buNone/>
            </a:pPr>
            <a:r>
              <a:rPr lang="nn-NO" b="1" dirty="0">
                <a:highlight>
                  <a:srgbClr val="FFFFFF"/>
                </a:highlight>
              </a:rPr>
              <a:t>^Statement</a:t>
            </a:r>
          </a:p>
          <a:p>
            <a:pPr marL="0" indent="0">
              <a:buNone/>
            </a:pPr>
            <a:r>
              <a:rPr lang="nn-NO" b="1" dirty="0">
                <a:highlight>
                  <a:srgbClr val="FFFFFF"/>
                </a:highlight>
              </a:rPr>
              <a:t>		^Conditie												^Body</a:t>
            </a:r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3164372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B6196B-24C2-7DC9-7C68-CA477815D0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Wanneer</a:t>
            </a:r>
            <a:r>
              <a:rPr lang="en-US" dirty="0"/>
              <a:t> for, </a:t>
            </a:r>
            <a:r>
              <a:rPr lang="en-US" dirty="0" err="1"/>
              <a:t>wanneer</a:t>
            </a:r>
            <a:r>
              <a:rPr lang="en-US" dirty="0"/>
              <a:t> while?</a:t>
            </a:r>
            <a:endParaRPr lang="en-NL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22B0B6-17DA-9424-D727-C862F7A161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</a:t>
            </a:r>
            <a:endParaRPr lang="en-NL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8DABC4-920D-3A9F-350C-0769208BBA8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Exact </a:t>
            </a:r>
            <a:r>
              <a:rPr lang="en-US" dirty="0" err="1"/>
              <a:t>weet</a:t>
            </a:r>
            <a:r>
              <a:rPr lang="en-US" dirty="0"/>
              <a:t> hoe </a:t>
            </a:r>
            <a:r>
              <a:rPr lang="en-US" dirty="0" err="1"/>
              <a:t>vaak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loop </a:t>
            </a:r>
            <a:r>
              <a:rPr lang="en-US" dirty="0" err="1"/>
              <a:t>moet</a:t>
            </a:r>
            <a:r>
              <a:rPr lang="en-US" dirty="0"/>
              <a:t> </a:t>
            </a:r>
            <a:r>
              <a:rPr lang="en-US" dirty="0" err="1"/>
              <a:t>runnen</a:t>
            </a:r>
            <a:endParaRPr lang="en-NL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F4B13D-A971-DB27-3B32-72D8238196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While</a:t>
            </a:r>
            <a:endParaRPr lang="en-NL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EE630B-9694-19C7-06B0-E272BF9FCF0C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err="1"/>
              <a:t>Oneindig</a:t>
            </a:r>
            <a:endParaRPr lang="en-US" dirty="0"/>
          </a:p>
          <a:p>
            <a:r>
              <a:rPr lang="en-US" dirty="0" err="1"/>
              <a:t>Niet</a:t>
            </a:r>
            <a:r>
              <a:rPr lang="en-US" dirty="0"/>
              <a:t> </a:t>
            </a:r>
            <a:r>
              <a:rPr lang="en-US" dirty="0" err="1"/>
              <a:t>zeker</a:t>
            </a:r>
            <a:r>
              <a:rPr lang="en-US" dirty="0"/>
              <a:t> hoe lang tot </a:t>
            </a:r>
            <a:r>
              <a:rPr lang="en-US" dirty="0" err="1"/>
              <a:t>einde</a:t>
            </a:r>
            <a:r>
              <a:rPr lang="en-US" dirty="0"/>
              <a:t>:</a:t>
            </a:r>
          </a:p>
          <a:p>
            <a:pPr lvl="1"/>
            <a:r>
              <a:rPr lang="en-US" dirty="0" err="1"/>
              <a:t>Gebaseerd</a:t>
            </a:r>
            <a:r>
              <a:rPr lang="en-US" dirty="0"/>
              <a:t> op externe events</a:t>
            </a:r>
          </a:p>
          <a:p>
            <a:r>
              <a:rPr lang="en-US" dirty="0"/>
              <a:t>Andere </a:t>
            </a:r>
            <a:r>
              <a:rPr lang="en-US" dirty="0" err="1"/>
              <a:t>conditie</a:t>
            </a:r>
            <a:r>
              <a:rPr lang="en-US" dirty="0"/>
              <a:t> dan </a:t>
            </a:r>
            <a:r>
              <a:rPr lang="en-US" dirty="0" err="1"/>
              <a:t>een</a:t>
            </a:r>
            <a:r>
              <a:rPr lang="en-US" dirty="0"/>
              <a:t> x </a:t>
            </a:r>
            <a:r>
              <a:rPr lang="en-US" dirty="0" err="1"/>
              <a:t>aantal</a:t>
            </a:r>
            <a:r>
              <a:rPr lang="en-US" dirty="0"/>
              <a:t> </a:t>
            </a:r>
            <a:r>
              <a:rPr lang="en-US" dirty="0" err="1"/>
              <a:t>keer</a:t>
            </a:r>
            <a:r>
              <a:rPr lang="en-US" dirty="0"/>
              <a:t> </a:t>
            </a:r>
            <a:r>
              <a:rPr lang="en-US" dirty="0" err="1"/>
              <a:t>runnen</a:t>
            </a:r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1592450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B34F92-CC12-7C6D-A70B-3DDE78DD27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4343F3-ACB2-4864-38BD-6802694FF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Anatomie</a:t>
            </a:r>
            <a:r>
              <a:rPr lang="en-US" dirty="0"/>
              <a:t> van </a:t>
            </a:r>
            <a:r>
              <a:rPr lang="en-US" dirty="0" err="1"/>
              <a:t>een</a:t>
            </a:r>
            <a:r>
              <a:rPr lang="en-US" dirty="0"/>
              <a:t> vector</a:t>
            </a:r>
            <a:endParaRPr lang="en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761677-057A-B305-D372-73561DC178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v</a:t>
            </a:r>
            <a:r>
              <a:rPr lang="nl-NL" sz="2800" dirty="0">
                <a:solidFill>
                  <a:srgbClr val="000000"/>
                </a:solidFill>
                <a:highlight>
                  <a:srgbClr val="FFFFFF"/>
                </a:highlight>
              </a:rPr>
              <a:t>ector	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&lt;</a:t>
            </a:r>
            <a:r>
              <a:rPr lang="nl-NL" sz="2800" b="0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&gt;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			numbers 	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=	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	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{</a:t>
            </a:r>
            <a:r>
              <a:rPr lang="nl-NL" sz="2800" b="0" dirty="0">
                <a:solidFill>
                  <a:srgbClr val="FF8000"/>
                </a:solidFill>
                <a:highlight>
                  <a:srgbClr val="FFFFFF"/>
                </a:highlight>
              </a:rPr>
              <a:t>5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nl-NL" dirty="0">
                <a:solidFill>
                  <a:srgbClr val="FF8000"/>
                </a:solidFill>
                <a:highlight>
                  <a:srgbClr val="FFFFFF"/>
                </a:highlight>
              </a:rPr>
              <a:t>3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};</a:t>
            </a:r>
          </a:p>
          <a:p>
            <a:pPr marL="0" indent="0">
              <a:buNone/>
            </a:pPr>
            <a:r>
              <a:rPr lang="nl-NL" b="1" dirty="0">
                <a:highlight>
                  <a:srgbClr val="FFFFFF"/>
                </a:highlight>
              </a:rPr>
              <a:t>^Type</a:t>
            </a:r>
          </a:p>
          <a:p>
            <a:pPr marL="0" indent="0">
              <a:buNone/>
            </a:pPr>
            <a:r>
              <a:rPr lang="nl-NL" sz="2800" b="1" dirty="0">
                <a:highlight>
                  <a:srgbClr val="FFFFFF"/>
                </a:highlight>
              </a:rPr>
              <a:t>		^Type inhoud</a:t>
            </a:r>
          </a:p>
          <a:p>
            <a:pPr marL="0" indent="0">
              <a:buNone/>
            </a:pPr>
            <a:r>
              <a:rPr lang="nl-NL" b="1" dirty="0">
                <a:highlight>
                  <a:srgbClr val="FFFFFF"/>
                </a:highlight>
              </a:rPr>
              <a:t>					^Naam</a:t>
            </a:r>
          </a:p>
          <a:p>
            <a:pPr marL="0" indent="0">
              <a:buNone/>
            </a:pPr>
            <a:r>
              <a:rPr lang="nl-NL" sz="2800" b="1" dirty="0">
                <a:highlight>
                  <a:srgbClr val="FFFFFF"/>
                </a:highlight>
              </a:rPr>
              <a:t>							^Toewijzing</a:t>
            </a:r>
          </a:p>
          <a:p>
            <a:pPr marL="0" indent="0">
              <a:buNone/>
            </a:pPr>
            <a:r>
              <a:rPr lang="nl-NL" b="1" dirty="0">
                <a:highlight>
                  <a:srgbClr val="FFFFFF"/>
                </a:highlight>
              </a:rPr>
              <a:t>									^Inhoud</a:t>
            </a:r>
            <a:endParaRPr lang="nn-NO" sz="2800" b="1" dirty="0">
              <a:highlight>
                <a:srgbClr val="FFFF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372879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96D0F-E8D5-9303-3D9A-69282BA78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Functies</a:t>
            </a:r>
            <a:endParaRPr lang="en-NL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3623D5-7504-1BF0-6C7C-75A4FC1560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273970"/>
            <a:ext cx="10512424" cy="823912"/>
          </a:xfrm>
        </p:spPr>
        <p:txBody>
          <a:bodyPr/>
          <a:lstStyle/>
          <a:p>
            <a:r>
              <a:rPr lang="en-US" dirty="0"/>
              <a:t>Een </a:t>
            </a:r>
            <a:r>
              <a:rPr lang="en-US" dirty="0" err="1"/>
              <a:t>functie</a:t>
            </a:r>
            <a:r>
              <a:rPr lang="en-US" dirty="0"/>
              <a:t> is </a:t>
            </a:r>
            <a:r>
              <a:rPr lang="en-US" dirty="0" err="1"/>
              <a:t>een</a:t>
            </a:r>
            <a:r>
              <a:rPr lang="en-US" dirty="0"/>
              <a:t> ‘named block of code’</a:t>
            </a:r>
            <a:endParaRPr lang="en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35AC1A-C8DE-F5D5-4E32-DB57422C9D5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Python</a:t>
            </a:r>
          </a:p>
          <a:p>
            <a:pPr marL="0" indent="0">
              <a:buNone/>
            </a:pPr>
            <a:endParaRPr lang="nl-NL" sz="2800" b="1" dirty="0">
              <a:solidFill>
                <a:srgbClr val="0000FF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sz="2800" b="1" dirty="0">
                <a:solidFill>
                  <a:srgbClr val="0000FF"/>
                </a:solidFill>
                <a:highlight>
                  <a:srgbClr val="FFFFFF"/>
                </a:highlight>
              </a:rPr>
              <a:t>def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2800" b="0" dirty="0">
                <a:solidFill>
                  <a:srgbClr val="FF00FF"/>
                </a:solidFill>
                <a:highlight>
                  <a:srgbClr val="FFFFFF"/>
                </a:highlight>
              </a:rPr>
              <a:t>func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():</a:t>
            </a:r>
            <a:endParaRPr lang="nl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nl-NL" sz="2800" b="1" dirty="0">
                <a:solidFill>
                  <a:srgbClr val="0000FF"/>
                </a:solidFill>
                <a:highlight>
                  <a:srgbClr val="FFFFFF"/>
                </a:highlight>
              </a:rPr>
              <a:t>return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2800" b="0" dirty="0">
                <a:solidFill>
                  <a:srgbClr val="FF0000"/>
                </a:solidFill>
                <a:highlight>
                  <a:srgbClr val="FFFFFF"/>
                </a:highlight>
              </a:rPr>
              <a:t>10</a:t>
            </a:r>
            <a:endParaRPr lang="en-NL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17D279-DCC1-D5C9-80DE-11AD3BC0212C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C++</a:t>
            </a:r>
          </a:p>
          <a:p>
            <a:pPr marL="0" indent="0">
              <a:buNone/>
            </a:pPr>
            <a:endParaRPr lang="nl-NL" sz="2800" dirty="0">
              <a:solidFill>
                <a:srgbClr val="8000FF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sz="2800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nl-NL" sz="2800" dirty="0">
                <a:solidFill>
                  <a:srgbClr val="000000"/>
                </a:solidFill>
                <a:highlight>
                  <a:srgbClr val="FFFFFF"/>
                </a:highlight>
              </a:rPr>
              <a:t> func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(){</a:t>
            </a:r>
            <a:endParaRPr lang="nl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	</a:t>
            </a:r>
            <a:r>
              <a:rPr lang="nl-NL" sz="2800" b="1" dirty="0">
                <a:solidFill>
                  <a:srgbClr val="0000FF"/>
                </a:solidFill>
                <a:highlight>
                  <a:srgbClr val="FFFFFF"/>
                </a:highlight>
              </a:rPr>
              <a:t>return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2800" b="0" dirty="0">
                <a:solidFill>
                  <a:srgbClr val="FF8000"/>
                </a:solidFill>
                <a:highlight>
                  <a:srgbClr val="FFFFFF"/>
                </a:highlight>
              </a:rPr>
              <a:t>10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nl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en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}</a:t>
            </a:r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1358296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81F959-CA73-2FD9-B025-6FB20B865C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9C6B63-70DE-2F4E-A3A6-F9EAEB5B4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Functies</a:t>
            </a:r>
            <a:endParaRPr lang="en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A939B4-5347-F8F4-1CC2-DD2748A3CE4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Python</a:t>
            </a:r>
          </a:p>
          <a:p>
            <a:pPr marL="0" indent="0">
              <a:buNone/>
            </a:pPr>
            <a:endParaRPr lang="nl-NL" sz="2800" b="1" dirty="0">
              <a:solidFill>
                <a:srgbClr val="0000FF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sz="2800" b="1" dirty="0">
                <a:solidFill>
                  <a:srgbClr val="0000FF"/>
                </a:solidFill>
                <a:highlight>
                  <a:srgbClr val="FFFFFF"/>
                </a:highlight>
              </a:rPr>
              <a:t>def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2800" b="0" dirty="0">
                <a:solidFill>
                  <a:srgbClr val="FF00FF"/>
                </a:solidFill>
                <a:highlight>
                  <a:srgbClr val="FFFFFF"/>
                </a:highlight>
              </a:rPr>
              <a:t>func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():</a:t>
            </a:r>
            <a:endParaRPr lang="nl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nl-NL" sz="2800" b="1" dirty="0">
                <a:solidFill>
                  <a:srgbClr val="0000FF"/>
                </a:solidFill>
                <a:highlight>
                  <a:srgbClr val="FFFFFF"/>
                </a:highlight>
              </a:rPr>
              <a:t>return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2800" b="0" dirty="0">
                <a:solidFill>
                  <a:srgbClr val="FF0000"/>
                </a:solidFill>
                <a:highlight>
                  <a:srgbClr val="FFFFFF"/>
                </a:highlight>
              </a:rPr>
              <a:t>10</a:t>
            </a:r>
            <a:endParaRPr lang="en-NL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DC92D2-C6C3-6761-1A61-E918104A9B7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C++</a:t>
            </a:r>
          </a:p>
          <a:p>
            <a:pPr marL="0" indent="0">
              <a:buNone/>
            </a:pPr>
            <a:endParaRPr lang="nl-NL" sz="2800" dirty="0">
              <a:solidFill>
                <a:srgbClr val="8000FF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sz="2800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nl-NL" sz="2800" dirty="0">
                <a:solidFill>
                  <a:srgbClr val="000000"/>
                </a:solidFill>
                <a:highlight>
                  <a:srgbClr val="FFFFFF"/>
                </a:highlight>
              </a:rPr>
              <a:t> func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(){</a:t>
            </a:r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2800" b="1" dirty="0">
                <a:solidFill>
                  <a:srgbClr val="0000FF"/>
                </a:solidFill>
                <a:highlight>
                  <a:srgbClr val="FFFFFF"/>
                </a:highlight>
              </a:rPr>
              <a:t>return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2800" b="0" dirty="0">
                <a:solidFill>
                  <a:srgbClr val="FF8000"/>
                </a:solidFill>
                <a:highlight>
                  <a:srgbClr val="FFFFFF"/>
                </a:highlight>
              </a:rPr>
              <a:t>10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r>
              <a:rPr lang="en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}</a:t>
            </a:r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2954495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747</TotalTime>
  <Words>1227</Words>
  <Application>Microsoft Office PowerPoint</Application>
  <PresentationFormat>Widescreen</PresentationFormat>
  <Paragraphs>254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Aptos</vt:lpstr>
      <vt:lpstr>Aptos Display</vt:lpstr>
      <vt:lpstr>Arial</vt:lpstr>
      <vt:lpstr>Wingdings</vt:lpstr>
      <vt:lpstr>Office Theme</vt:lpstr>
      <vt:lpstr> void func(){    Functions;  }</vt:lpstr>
      <vt:lpstr>Disclaimer</vt:lpstr>
      <vt:lpstr>Planning</vt:lpstr>
      <vt:lpstr>Anatomie van een for loop</vt:lpstr>
      <vt:lpstr>Anatomie van een while loop</vt:lpstr>
      <vt:lpstr>Wanneer for, wanneer while?</vt:lpstr>
      <vt:lpstr>Anatomie van een vector</vt:lpstr>
      <vt:lpstr>Functies</vt:lpstr>
      <vt:lpstr>Functies</vt:lpstr>
      <vt:lpstr>Anatomie van een functie</vt:lpstr>
      <vt:lpstr>Anatomie van de signature</vt:lpstr>
      <vt:lpstr>Return types</vt:lpstr>
      <vt:lpstr> Parameters</vt:lpstr>
      <vt:lpstr>Parameter types</vt:lpstr>
      <vt:lpstr>Meerdere parameters</vt:lpstr>
      <vt:lpstr>&lt;br&gt;</vt:lpstr>
      <vt:lpstr>Wat is de output van deze code?</vt:lpstr>
      <vt:lpstr>Wat is de output van deze code?</vt:lpstr>
      <vt:lpstr>Wat is de output van deze code?</vt:lpstr>
      <vt:lpstr>Wat is de output van deze code?</vt:lpstr>
      <vt:lpstr>Wat is de output van deze code?</vt:lpstr>
      <vt:lpstr>Wat is de output van deze code?</vt:lpstr>
      <vt:lpstr>References, kopieën, pointers</vt:lpstr>
      <vt:lpstr>Reference       vs           Value</vt:lpstr>
      <vt:lpstr>Maar wat als…</vt:lpstr>
      <vt:lpstr>Samenvattend</vt:lpstr>
      <vt:lpstr>En dan nu.. Aan de slag!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Nick Goris</dc:creator>
  <cp:lastModifiedBy>Nick Goris</cp:lastModifiedBy>
  <cp:revision>16</cp:revision>
  <dcterms:created xsi:type="dcterms:W3CDTF">2026-02-25T08:05:27Z</dcterms:created>
  <dcterms:modified xsi:type="dcterms:W3CDTF">2026-02-25T20:32:47Z</dcterms:modified>
</cp:coreProperties>
</file>