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82" r:id="rId8"/>
    <p:sldId id="281" r:id="rId9"/>
    <p:sldId id="285" r:id="rId10"/>
    <p:sldId id="287" r:id="rId11"/>
    <p:sldId id="303" r:id="rId12"/>
    <p:sldId id="304" r:id="rId13"/>
    <p:sldId id="305" r:id="rId14"/>
    <p:sldId id="273" r:id="rId15"/>
    <p:sldId id="283" r:id="rId16"/>
    <p:sldId id="284" r:id="rId17"/>
    <p:sldId id="288" r:id="rId18"/>
    <p:sldId id="286" r:id="rId19"/>
    <p:sldId id="302" r:id="rId20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77" autoAdjust="0"/>
    <p:restoredTop sz="94660"/>
  </p:normalViewPr>
  <p:slideViewPr>
    <p:cSldViewPr snapToGrid="0">
      <p:cViewPr varScale="1">
        <p:scale>
          <a:sx n="94" d="100"/>
          <a:sy n="94" d="100"/>
        </p:scale>
        <p:origin x="9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1F914-006C-A99A-4146-0F826C95F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3087DF-5413-4E34-8AD4-C241B4127B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08893-510C-8DBC-601C-1256BAD87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7099-71A8-4FF1-87AD-90BEE68CF5AF}" type="datetimeFigureOut">
              <a:rPr lang="en-NL" smtClean="0"/>
              <a:t>05/03/2026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11666D-6F38-9889-8505-D77A56813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12590-FEF5-2A32-7EAE-53E9DA8EF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B0A4-6600-4275-9934-4E40F61BA3A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854871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DEABE-DA36-BCFE-9516-AE7855939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5C6015-C2F4-5DE8-EC48-350B243750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40B34-D3EF-CD63-4EE2-575121004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7099-71A8-4FF1-87AD-90BEE68CF5AF}" type="datetimeFigureOut">
              <a:rPr lang="en-NL" smtClean="0"/>
              <a:t>05/03/2026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8933C9-1F31-6BC5-5C3F-0BEECE846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9C76E-7FE7-F1A6-336C-F14263375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B0A4-6600-4275-9934-4E40F61BA3A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21411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8A98F0-3125-4CB3-5664-ABCDF67C8C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AD6357-A05D-0C57-E1DF-D073B0C80B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A7A272-C22B-8543-1BE8-CEE415389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7099-71A8-4FF1-87AD-90BEE68CF5AF}" type="datetimeFigureOut">
              <a:rPr lang="en-NL" smtClean="0"/>
              <a:t>05/03/2026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ADC1BB-7432-7AD9-4E3C-4B956AED4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C06D9-9565-F02F-D090-33CE9A072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B0A4-6600-4275-9934-4E40F61BA3A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38137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E9E79-C686-9AB5-3ED1-AC561DDD5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5F62B-9E53-E995-2909-487E8F7A0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129CE-F8DB-ED7E-0AE1-04822A936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7099-71A8-4FF1-87AD-90BEE68CF5AF}" type="datetimeFigureOut">
              <a:rPr lang="en-NL" smtClean="0"/>
              <a:t>05/03/2026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540DEB-7117-50FF-A331-F48E98FB0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2FABD-2611-7F64-F1CC-DBAB0189C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B0A4-6600-4275-9934-4E40F61BA3A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399480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1EF45-C636-0947-C3FC-D2AA2AA45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9B7761-8CAA-8EA1-DC31-79D67A8D3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A13F9-D5A3-ECB5-1163-C7AD14C64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7099-71A8-4FF1-87AD-90BEE68CF5AF}" type="datetimeFigureOut">
              <a:rPr lang="en-NL" smtClean="0"/>
              <a:t>05/03/2026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B56757-83BB-FBD0-BC86-D8BC411D9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B0394-0E39-C1E0-F85C-94C0AF8FB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B0A4-6600-4275-9934-4E40F61BA3A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583094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52AAD-2226-210C-C613-867438B43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6779C2-9B72-122B-1AD7-F86B414661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1C52D0-8C93-B919-901D-73BBA34F7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5A728C-7AEA-F374-B82D-FB3BE9AC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7099-71A8-4FF1-87AD-90BEE68CF5AF}" type="datetimeFigureOut">
              <a:rPr lang="en-NL" smtClean="0"/>
              <a:t>05/03/2026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D3248A-620A-D770-E6AD-53DFD964D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7A1FD2-43A4-E5D4-C8F0-416F99120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B0A4-6600-4275-9934-4E40F61BA3A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198298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D3812-BCC8-F6E9-31EC-19E477736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2686A3-E2D7-F1A3-EDD6-9620096DC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246D64-6846-2F6B-4B5E-5823A44E6D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05FC3B-3953-13BE-D10D-73E9ACC159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D66AC5-8B95-D005-B918-66B43543C2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82B7EA-C364-D308-E810-4122EDDA2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7099-71A8-4FF1-87AD-90BEE68CF5AF}" type="datetimeFigureOut">
              <a:rPr lang="en-NL" smtClean="0"/>
              <a:t>05/03/2026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1A480C-B1D4-5D15-C4B4-6F2FAB640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9E6812-B341-0912-D130-B4950B6FB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B0A4-6600-4275-9934-4E40F61BA3A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035295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412A4-CEA6-3C96-3C54-D41CDCA85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675AF0-E129-96A6-CDFE-94FFE5125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7099-71A8-4FF1-87AD-90BEE68CF5AF}" type="datetimeFigureOut">
              <a:rPr lang="en-NL" smtClean="0"/>
              <a:t>05/03/2026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832DCC-A4F1-7C11-25DD-54225398C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E385A5-FD94-255E-63B8-D6AD92B6B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B0A4-6600-4275-9934-4E40F61BA3A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637571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FF3EB7-E6D4-5696-0116-48F8036E1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7099-71A8-4FF1-87AD-90BEE68CF5AF}" type="datetimeFigureOut">
              <a:rPr lang="en-NL" smtClean="0"/>
              <a:t>05/03/2026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9E2BE9-CDF1-EE27-61F5-CE8ED4382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548B3E-DAA2-996F-2D63-F4AB2E342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B0A4-6600-4275-9934-4E40F61BA3A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781428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F6A2A-53B9-1D70-BF3E-D0907BC0A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00BCC-878F-40C2-B47B-4FE2F5180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2C0675-5603-48E4-6EEB-CDC0C024C5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E69B79-DBB0-0D63-C106-26757615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7099-71A8-4FF1-87AD-90BEE68CF5AF}" type="datetimeFigureOut">
              <a:rPr lang="en-NL" smtClean="0"/>
              <a:t>05/03/2026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9BF76D-C5BF-EEFC-1128-49B958048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C8319F-5FD6-CA38-7CAF-96D72932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B0A4-6600-4275-9934-4E40F61BA3A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113280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05F16-7E55-C826-3D9A-762467E1C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E351C2-CA75-C028-DD99-ACEFFD2F8B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9B854F-5FA1-8E7B-AC12-107AD5D1F3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A8FC-7C06-93CD-D9E3-D6FC06CAB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7099-71A8-4FF1-87AD-90BEE68CF5AF}" type="datetimeFigureOut">
              <a:rPr lang="en-NL" smtClean="0"/>
              <a:t>05/03/2026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0BC316-B068-99DC-C9AA-B174F0876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F716E4-E1B7-806F-B8E1-BB39A2DFB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3B0A4-6600-4275-9934-4E40F61BA3A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997882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F6F375-D23A-E3E6-84DF-88BBCEEC0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D6C59C-D9A4-9DFF-FD31-7C5EE61508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A1126-E1DF-764F-11D4-1CD759338D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9E7099-71A8-4FF1-87AD-90BEE68CF5AF}" type="datetimeFigureOut">
              <a:rPr lang="en-NL" smtClean="0"/>
              <a:t>05/03/2026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D02E4D-E9FF-61BC-1892-D6221D13DB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B52CA-DA99-8195-30A9-26ED7AE1B4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83B0A4-6600-4275-9934-4E40F61BA3A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116603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F7121-68CB-1CBB-2E6A-10DEBB26B8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10523457" cy="2387600"/>
          </a:xfrm>
        </p:spPr>
        <p:txBody>
          <a:bodyPr>
            <a:normAutofit/>
          </a:bodyPr>
          <a:lstStyle/>
          <a:p>
            <a:pPr algn="l"/>
            <a:r>
              <a:rPr lang="en-US" sz="2200" dirty="0" err="1"/>
              <a:t>ofstream</a:t>
            </a:r>
            <a:r>
              <a:rPr lang="en-US" sz="2200" dirty="0"/>
              <a:t> </a:t>
            </a:r>
            <a:r>
              <a:rPr lang="en-US" sz="2200" dirty="0" err="1"/>
              <a:t>myfile</a:t>
            </a:r>
            <a:r>
              <a:rPr lang="en-US" sz="2200" dirty="0"/>
              <a:t>;</a:t>
            </a:r>
            <a:br>
              <a:rPr lang="en-US" sz="2200" dirty="0"/>
            </a:br>
            <a:r>
              <a:rPr lang="en-US" sz="2200" dirty="0" err="1"/>
              <a:t>myfile.open</a:t>
            </a:r>
            <a:r>
              <a:rPr lang="en-US" sz="2200" dirty="0"/>
              <a:t>(“		</a:t>
            </a:r>
            <a:r>
              <a:rPr lang="en-US" dirty="0"/>
              <a:t>S2_FileIO.ppt		</a:t>
            </a:r>
            <a:r>
              <a:rPr lang="en-US" sz="2200" dirty="0"/>
              <a:t>”);</a:t>
            </a:r>
            <a:br>
              <a:rPr lang="en-US" sz="2200" dirty="0"/>
            </a:br>
            <a:br>
              <a:rPr lang="en-US" sz="2200" dirty="0"/>
            </a:br>
            <a:r>
              <a:rPr lang="en-US" sz="2200" dirty="0" err="1"/>
              <a:t>myfile.close</a:t>
            </a:r>
            <a:r>
              <a:rPr lang="en-US" sz="2200" dirty="0"/>
              <a:t>();</a:t>
            </a:r>
            <a:endParaRPr lang="en-N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84CAA3-C956-8E8C-61C0-570C7876C4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TI-S2 2526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858498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FFAF2-8AA8-1716-C442-3CB8BA1E92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227B531-8098-3F68-0F12-3B7460E14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I/</a:t>
            </a:r>
            <a:r>
              <a:rPr lang="en-US" strike="sngStrike" dirty="0"/>
              <a:t>O</a:t>
            </a:r>
            <a:endParaRPr lang="en-NL" strike="sngStrike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B225D75-9FC1-1DAC-2EB4-D34E78AEF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err="1">
                <a:solidFill>
                  <a:srgbClr val="000000"/>
                </a:solidFill>
                <a:highlight>
                  <a:srgbClr val="FFFFFF"/>
                </a:highlight>
              </a:rPr>
              <a:t>ifstream</a:t>
            </a:r>
            <a:r>
              <a:rPr lang="en-US" sz="2800" dirty="0">
                <a:solidFill>
                  <a:srgbClr val="000000"/>
                </a:solidFill>
                <a:highlight>
                  <a:srgbClr val="FFFFFF"/>
                </a:highlight>
              </a:rPr>
              <a:t> f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2800" b="0" dirty="0">
                <a:solidFill>
                  <a:srgbClr val="808080"/>
                </a:solidFill>
                <a:highlight>
                  <a:srgbClr val="FFFFFF"/>
                </a:highlight>
              </a:rPr>
              <a:t>"my_file.txt"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en-US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b="1" dirty="0">
                <a:solidFill>
                  <a:srgbClr val="0000FF"/>
                </a:solidFill>
                <a:highlight>
                  <a:srgbClr val="FFFFFF"/>
                </a:highlight>
              </a:rPr>
              <a:t>if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f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.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is_open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())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nl-NL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   string line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b="1" dirty="0">
                <a:solidFill>
                  <a:srgbClr val="0000FF"/>
                </a:solidFill>
                <a:highlight>
                  <a:srgbClr val="FFFFFF"/>
                </a:highlight>
              </a:rPr>
              <a:t>while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getline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file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line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)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){</a:t>
            </a:r>
            <a:endParaRPr lang="nl-NL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           cout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line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dirty="0">
                <a:solidFill>
                  <a:srgbClr val="808080"/>
                </a:solidFill>
                <a:highlight>
                  <a:srgbClr val="FFFFFF"/>
                </a:highlight>
              </a:rPr>
              <a:t>'\n'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NL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NL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NL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   f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.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close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nl-NL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NL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925347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F8BD9-B515-7A66-D9BD-647AE51BB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4592A06-ABC1-8DE8-0A0D-3263155DE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I/</a:t>
            </a:r>
            <a:r>
              <a:rPr lang="en-US" strike="sngStrike" dirty="0"/>
              <a:t>O</a:t>
            </a:r>
            <a:endParaRPr lang="en-NL" strike="sngStrike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E266499-003D-6235-C6A1-2FB2E28E8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err="1">
                <a:solidFill>
                  <a:srgbClr val="000000"/>
                </a:solidFill>
                <a:highlight>
                  <a:srgbClr val="FFFFFF"/>
                </a:highlight>
              </a:rPr>
              <a:t>ifstream</a:t>
            </a:r>
            <a:r>
              <a:rPr lang="en-US" sz="2800" dirty="0">
                <a:solidFill>
                  <a:srgbClr val="000000"/>
                </a:solidFill>
                <a:highlight>
                  <a:srgbClr val="FFFFFF"/>
                </a:highlight>
              </a:rPr>
              <a:t> f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2800" b="0" dirty="0">
                <a:solidFill>
                  <a:srgbClr val="808080"/>
                </a:solidFill>
                <a:highlight>
                  <a:srgbClr val="FFFFFF"/>
                </a:highlight>
              </a:rPr>
              <a:t>"my_file.txt"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en-US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b="1" dirty="0">
                <a:solidFill>
                  <a:srgbClr val="0000FF"/>
                </a:solidFill>
                <a:highlight>
                  <a:srgbClr val="FFFFFF"/>
                </a:highlight>
              </a:rPr>
              <a:t>if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f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.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is_open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())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nl-NL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   string line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b="1" dirty="0">
                <a:solidFill>
                  <a:srgbClr val="0000FF"/>
                </a:solidFill>
                <a:highlight>
                  <a:srgbClr val="FFFFFF"/>
                </a:highlight>
              </a:rPr>
              <a:t>while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!file.eof()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)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){</a:t>
            </a:r>
          </a:p>
          <a:p>
            <a:pPr marL="0" indent="0">
              <a:buNone/>
            </a:pP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	getline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file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line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nl-NL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           cout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line 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dirty="0">
                <a:solidFill>
                  <a:srgbClr val="808080"/>
                </a:solidFill>
                <a:highlight>
                  <a:srgbClr val="FFFFFF"/>
                </a:highlight>
              </a:rPr>
              <a:t>'\n'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NL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NL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NL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   f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.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close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nl-NL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NL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477597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35A8A-2CAD-9ECA-4143-FE7F4BC98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C26AF59-2F6D-219E-14CB-3DD378AAD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I/</a:t>
            </a:r>
            <a:r>
              <a:rPr lang="en-US" strike="sngStrike" dirty="0"/>
              <a:t>O</a:t>
            </a:r>
            <a:endParaRPr lang="en-NL" strike="sngStrike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B041023-955B-9A36-1C7F-6B87B3277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ifstream file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2800" b="0" dirty="0">
                <a:solidFill>
                  <a:srgbClr val="808080"/>
                </a:solidFill>
                <a:highlight>
                  <a:srgbClr val="FFFFFF"/>
                </a:highlight>
              </a:rPr>
              <a:t>"data.txt"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1" dirty="0">
                <a:solidFill>
                  <a:srgbClr val="0000FF"/>
                </a:solidFill>
                <a:highlight>
                  <a:srgbClr val="FFFFFF"/>
                </a:highlight>
              </a:rPr>
              <a:t>if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(!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file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.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is_open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())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2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2800" b="0" dirty="0">
                <a:solidFill>
                  <a:srgbClr val="808080"/>
                </a:solidFill>
                <a:highlight>
                  <a:srgbClr val="FFFFFF"/>
                </a:highlight>
              </a:rPr>
              <a:t>"Error opening file.\n"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sz="2800" b="1" dirty="0">
                <a:solidFill>
                  <a:srgbClr val="0000FF"/>
                </a:solidFill>
                <a:highlight>
                  <a:srgbClr val="FFFFFF"/>
                </a:highlight>
              </a:rPr>
              <a:t>return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0" dirty="0">
                <a:solidFill>
                  <a:srgbClr val="FF8000"/>
                </a:solidFill>
                <a:highlight>
                  <a:srgbClr val="FFFFFF"/>
                </a:highlight>
              </a:rPr>
              <a:t>1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string word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1" dirty="0">
                <a:solidFill>
                  <a:srgbClr val="0000FF"/>
                </a:solidFill>
                <a:highlight>
                  <a:srgbClr val="FFFFFF"/>
                </a:highlight>
              </a:rPr>
              <a:t>while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file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&gt;&gt;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word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{ 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cout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word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endl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 </a:t>
            </a:r>
            <a:r>
              <a:rPr lang="en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file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.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close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995305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C6A39-2D1B-E577-472E-1258DA87D8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2DE9F08-2B51-2AB3-2528-4A28A4C43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I/</a:t>
            </a:r>
            <a:r>
              <a:rPr lang="en-US" strike="sngStrike" dirty="0"/>
              <a:t>O</a:t>
            </a:r>
            <a:endParaRPr lang="en-NL" strike="sngStrike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6645F16-E70E-7895-7944-4F953777E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ifstream file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2800" b="0" dirty="0">
                <a:solidFill>
                  <a:srgbClr val="808080"/>
                </a:solidFill>
                <a:highlight>
                  <a:srgbClr val="FFFFFF"/>
                </a:highlight>
              </a:rPr>
              <a:t>"data.txt"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b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</a:br>
            <a:b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</a:b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…</a:t>
            </a:r>
            <a:b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</a:br>
            <a:endParaRPr lang="en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dirty="0">
                <a:solidFill>
                  <a:srgbClr val="000000"/>
                </a:solidFill>
                <a:highlight>
                  <a:srgbClr val="FFFFFF"/>
                </a:highlight>
              </a:rPr>
              <a:t>string name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grade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1" dirty="0">
                <a:solidFill>
                  <a:srgbClr val="0000FF"/>
                </a:solidFill>
                <a:highlight>
                  <a:srgbClr val="FFFFFF"/>
                </a:highlight>
              </a:rPr>
              <a:t>while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file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&gt;&gt;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name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&gt;&gt;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grade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2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cout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name 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2800" b="0" dirty="0">
                <a:solidFill>
                  <a:srgbClr val="808080"/>
                </a:solidFill>
                <a:highlight>
                  <a:srgbClr val="FFFFFF"/>
                </a:highlight>
              </a:rPr>
              <a:t>" scored "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grade 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endl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file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.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close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B657FC-56F4-D4A2-6EB4-FED1C56604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8191" y="0"/>
            <a:ext cx="3573809" cy="2440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249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A0E53-5CB0-6DE2-DE0A-173A1D1935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&lt;</a:t>
            </a:r>
            <a:r>
              <a:rPr lang="en-US" dirty="0" err="1"/>
              <a:t>br</a:t>
            </a:r>
            <a:r>
              <a:rPr lang="en-US" dirty="0"/>
              <a:t>&gt;</a:t>
            </a:r>
            <a:endParaRPr lang="en-N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CCE396-60CE-4961-AA58-983BF28D81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15344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E9DAFD-1ECD-B8E7-DACC-BA9490345A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F7B5C-B65C-67B8-BC0A-A08589D7C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</a:t>
            </a:r>
            <a:r>
              <a:rPr lang="en-US" strike="sngStrike" dirty="0"/>
              <a:t>I</a:t>
            </a:r>
            <a:r>
              <a:rPr lang="en-US" dirty="0"/>
              <a:t>/O</a:t>
            </a:r>
            <a:endParaRPr lang="en-N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3CF200-2A3B-C9B1-4305-0BA9D6A8FC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Python</a:t>
            </a:r>
            <a:endParaRPr lang="en-NL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A6D8089-905A-8E37-3E9B-6B8D80A0AF8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  <a:highlight>
                  <a:srgbClr val="FFFFFF"/>
                </a:highlight>
              </a:rPr>
              <a:t>f 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2800" b="1" dirty="0">
                <a:solidFill>
                  <a:srgbClr val="880088"/>
                </a:solidFill>
                <a:highlight>
                  <a:srgbClr val="FFFFFF"/>
                </a:highlight>
              </a:rPr>
              <a:t>open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2800" b="0" dirty="0">
                <a:solidFill>
                  <a:srgbClr val="808080"/>
                </a:solidFill>
                <a:highlight>
                  <a:srgbClr val="FFFFFF"/>
                </a:highlight>
              </a:rPr>
              <a:t>"myfile.txt"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w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</a:t>
            </a:r>
          </a:p>
          <a:p>
            <a:pPr marL="0" indent="0">
              <a:buNone/>
            </a:pP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US" b="1" dirty="0">
              <a:highlight>
                <a:srgbClr val="FFFFFF"/>
              </a:highlight>
            </a:endParaRPr>
          </a:p>
          <a:p>
            <a:r>
              <a:rPr lang="en-US" dirty="0">
                <a:highlight>
                  <a:srgbClr val="FFFFFF"/>
                </a:highlight>
              </a:rPr>
              <a:t>Geen extra libraries </a:t>
            </a:r>
            <a:r>
              <a:rPr lang="en-US" dirty="0" err="1">
                <a:highlight>
                  <a:srgbClr val="FFFFFF"/>
                </a:highlight>
              </a:rPr>
              <a:t>nodig</a:t>
            </a:r>
            <a:endParaRPr lang="en-US" dirty="0">
              <a:highlight>
                <a:srgbClr val="FFFFFF"/>
              </a:highlight>
            </a:endParaRPr>
          </a:p>
          <a:p>
            <a:r>
              <a:rPr lang="en-US" dirty="0">
                <a:highlight>
                  <a:srgbClr val="FFFFFF"/>
                </a:highlight>
              </a:rPr>
              <a:t>‘w’ </a:t>
            </a:r>
            <a:r>
              <a:rPr lang="en-US" dirty="0" err="1">
                <a:highlight>
                  <a:srgbClr val="FFFFFF"/>
                </a:highlight>
              </a:rPr>
              <a:t>staat</a:t>
            </a:r>
            <a:r>
              <a:rPr lang="en-US" dirty="0">
                <a:highlight>
                  <a:srgbClr val="FFFFFF"/>
                </a:highlight>
              </a:rPr>
              <a:t> </a:t>
            </a:r>
            <a:r>
              <a:rPr lang="en-US" dirty="0" err="1">
                <a:highlight>
                  <a:srgbClr val="FFFFFF"/>
                </a:highlight>
              </a:rPr>
              <a:t>voor</a:t>
            </a:r>
            <a:r>
              <a:rPr lang="en-US" dirty="0">
                <a:highlight>
                  <a:srgbClr val="FFFFFF"/>
                </a:highlight>
              </a:rPr>
              <a:t> write</a:t>
            </a:r>
          </a:p>
          <a:p>
            <a:r>
              <a:rPr lang="en-US" dirty="0" err="1">
                <a:highlight>
                  <a:srgbClr val="FFFFFF"/>
                </a:highlight>
              </a:rPr>
              <a:t>Overschrijft</a:t>
            </a:r>
            <a:r>
              <a:rPr lang="en-US" dirty="0">
                <a:highlight>
                  <a:srgbClr val="FFFFFF"/>
                </a:highlight>
              </a:rPr>
              <a:t> de hele file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3D7EA92-B422-F510-AE8A-B838FFB7DA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C++</a:t>
            </a:r>
            <a:endParaRPr lang="en-NL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2FD3F38-4AA6-7565-DFDE-07605CF7730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err="1">
                <a:solidFill>
                  <a:srgbClr val="000000"/>
                </a:solidFill>
                <a:highlight>
                  <a:srgbClr val="FFFFFF"/>
                </a:highlight>
              </a:rPr>
              <a:t>ofstream</a:t>
            </a:r>
            <a:r>
              <a:rPr lang="en-US" sz="2800" dirty="0">
                <a:solidFill>
                  <a:srgbClr val="000000"/>
                </a:solidFill>
                <a:highlight>
                  <a:srgbClr val="FFFFFF"/>
                </a:highlight>
              </a:rPr>
              <a:t> f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2800" b="0" dirty="0">
                <a:solidFill>
                  <a:srgbClr val="808080"/>
                </a:solidFill>
                <a:highlight>
                  <a:srgbClr val="FFFFFF"/>
                </a:highlight>
              </a:rPr>
              <a:t>"my_file.txt"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</a:p>
          <a:p>
            <a:pPr marL="0" indent="0">
              <a:buNone/>
            </a:pP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r>
              <a:rPr lang="en-US" dirty="0" err="1">
                <a:highlight>
                  <a:srgbClr val="FFFFFF"/>
                </a:highlight>
              </a:rPr>
              <a:t>Gebruikt</a:t>
            </a:r>
            <a:r>
              <a:rPr lang="en-US" dirty="0">
                <a:highlight>
                  <a:srgbClr val="FFFFFF"/>
                </a:highlight>
              </a:rPr>
              <a:t> </a:t>
            </a:r>
            <a:r>
              <a:rPr lang="nl-NL" sz="2800" dirty="0">
                <a:solidFill>
                  <a:srgbClr val="804000"/>
                </a:solidFill>
                <a:highlight>
                  <a:srgbClr val="FFFFFF"/>
                </a:highlight>
              </a:rPr>
              <a:t>&lt;fstream&gt;</a:t>
            </a:r>
          </a:p>
          <a:p>
            <a:r>
              <a:rPr lang="en-US" b="1" dirty="0" err="1">
                <a:highlight>
                  <a:srgbClr val="FFFFFF"/>
                </a:highlight>
              </a:rPr>
              <a:t>of</a:t>
            </a:r>
            <a:r>
              <a:rPr lang="en-US" dirty="0" err="1">
                <a:highlight>
                  <a:srgbClr val="FFFFFF"/>
                </a:highlight>
              </a:rPr>
              <a:t>stream</a:t>
            </a:r>
            <a:r>
              <a:rPr lang="en-US" dirty="0">
                <a:highlight>
                  <a:srgbClr val="FFFFFF"/>
                </a:highlight>
              </a:rPr>
              <a:t> = </a:t>
            </a:r>
            <a:r>
              <a:rPr lang="en-US" b="1" dirty="0">
                <a:highlight>
                  <a:srgbClr val="FFFFFF"/>
                </a:highlight>
              </a:rPr>
              <a:t>output file </a:t>
            </a:r>
            <a:r>
              <a:rPr lang="en-US" dirty="0">
                <a:highlight>
                  <a:srgbClr val="FFFFFF"/>
                </a:highlight>
              </a:rPr>
              <a:t>stream</a:t>
            </a:r>
            <a:endParaRPr lang="en-US" b="1" dirty="0">
              <a:highlight>
                <a:srgbClr val="FFFFFF"/>
              </a:highlight>
            </a:endParaRPr>
          </a:p>
          <a:p>
            <a:r>
              <a:rPr lang="en-US" dirty="0" err="1">
                <a:highlight>
                  <a:srgbClr val="FFFFFF"/>
                </a:highlight>
              </a:rPr>
              <a:t>Overschrijft</a:t>
            </a:r>
            <a:r>
              <a:rPr lang="en-US" dirty="0">
                <a:highlight>
                  <a:srgbClr val="FFFFFF"/>
                </a:highlight>
              </a:rPr>
              <a:t> de hele file</a:t>
            </a:r>
          </a:p>
          <a:p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6645902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24377-E42A-9197-7113-4F9D4A719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98DB0-AFC1-F9BA-CC19-8CA6FC134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</a:t>
            </a:r>
            <a:r>
              <a:rPr lang="en-US" strike="sngStrike" dirty="0"/>
              <a:t>I</a:t>
            </a:r>
            <a:r>
              <a:rPr lang="en-US" dirty="0"/>
              <a:t>/O</a:t>
            </a:r>
            <a:endParaRPr lang="en-N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D1E913-9CB5-DF17-8EAA-E904E0FF33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Python</a:t>
            </a:r>
            <a:endParaRPr lang="en-NL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60D026E-3BED-F0D6-17A2-BA4C3DDB404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  <a:highlight>
                  <a:srgbClr val="FFFFFF"/>
                </a:highlight>
              </a:rPr>
              <a:t>f 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2800" b="1" dirty="0">
                <a:solidFill>
                  <a:srgbClr val="880088"/>
                </a:solidFill>
                <a:highlight>
                  <a:srgbClr val="FFFFFF"/>
                </a:highlight>
              </a:rPr>
              <a:t>open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2800" b="0" dirty="0">
                <a:solidFill>
                  <a:srgbClr val="808080"/>
                </a:solidFill>
                <a:highlight>
                  <a:srgbClr val="FFFFFF"/>
                </a:highlight>
              </a:rPr>
              <a:t>"myfile.txt"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a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</a:t>
            </a:r>
          </a:p>
          <a:p>
            <a:pPr marL="0" indent="0">
              <a:buNone/>
            </a:pP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US" b="1" dirty="0">
              <a:highlight>
                <a:srgbClr val="FFFFFF"/>
              </a:highlight>
            </a:endParaRPr>
          </a:p>
          <a:p>
            <a:r>
              <a:rPr lang="en-US" dirty="0">
                <a:highlight>
                  <a:srgbClr val="FFFFFF"/>
                </a:highlight>
              </a:rPr>
              <a:t>Geen extra libraries </a:t>
            </a:r>
            <a:r>
              <a:rPr lang="en-US" dirty="0" err="1">
                <a:highlight>
                  <a:srgbClr val="FFFFFF"/>
                </a:highlight>
              </a:rPr>
              <a:t>nodig</a:t>
            </a:r>
            <a:endParaRPr lang="en-US" dirty="0">
              <a:highlight>
                <a:srgbClr val="FFFFFF"/>
              </a:highlight>
            </a:endParaRPr>
          </a:p>
          <a:p>
            <a:r>
              <a:rPr lang="en-US" dirty="0">
                <a:highlight>
                  <a:srgbClr val="FFFFFF"/>
                </a:highlight>
              </a:rPr>
              <a:t>‘a’ </a:t>
            </a:r>
            <a:r>
              <a:rPr lang="en-US" dirty="0" err="1">
                <a:highlight>
                  <a:srgbClr val="FFFFFF"/>
                </a:highlight>
              </a:rPr>
              <a:t>staat</a:t>
            </a:r>
            <a:r>
              <a:rPr lang="en-US" dirty="0">
                <a:highlight>
                  <a:srgbClr val="FFFFFF"/>
                </a:highlight>
              </a:rPr>
              <a:t> </a:t>
            </a:r>
            <a:r>
              <a:rPr lang="en-US" dirty="0" err="1">
                <a:highlight>
                  <a:srgbClr val="FFFFFF"/>
                </a:highlight>
              </a:rPr>
              <a:t>voor</a:t>
            </a:r>
            <a:r>
              <a:rPr lang="en-US" dirty="0">
                <a:highlight>
                  <a:srgbClr val="FFFFFF"/>
                </a:highlight>
              </a:rPr>
              <a:t> append</a:t>
            </a:r>
          </a:p>
          <a:p>
            <a:r>
              <a:rPr lang="en-US" dirty="0" err="1">
                <a:highlight>
                  <a:srgbClr val="FFFFFF"/>
                </a:highlight>
              </a:rPr>
              <a:t>Voegt</a:t>
            </a:r>
            <a:r>
              <a:rPr lang="en-US" dirty="0">
                <a:highlight>
                  <a:srgbClr val="FFFFFF"/>
                </a:highlight>
              </a:rPr>
              <a:t> toe </a:t>
            </a:r>
            <a:r>
              <a:rPr lang="en-US" dirty="0" err="1">
                <a:highlight>
                  <a:srgbClr val="FFFFFF"/>
                </a:highlight>
              </a:rPr>
              <a:t>aan</a:t>
            </a:r>
            <a:r>
              <a:rPr lang="en-US" dirty="0">
                <a:highlight>
                  <a:srgbClr val="FFFFFF"/>
                </a:highlight>
              </a:rPr>
              <a:t> </a:t>
            </a:r>
            <a:r>
              <a:rPr lang="en-US" dirty="0" err="1">
                <a:highlight>
                  <a:srgbClr val="FFFFFF"/>
                </a:highlight>
              </a:rPr>
              <a:t>einde</a:t>
            </a:r>
            <a:r>
              <a:rPr lang="en-US" dirty="0">
                <a:highlight>
                  <a:srgbClr val="FFFFFF"/>
                </a:highlight>
              </a:rPr>
              <a:t> van de file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DB4BEE4-453B-8B5F-F296-C33BDD7B04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C++</a:t>
            </a:r>
            <a:endParaRPr lang="en-NL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B349341-2C63-5A98-07F0-62029F3345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808442" cy="3684588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err="1">
                <a:solidFill>
                  <a:srgbClr val="000000"/>
                </a:solidFill>
                <a:highlight>
                  <a:srgbClr val="FFFFFF"/>
                </a:highlight>
              </a:rPr>
              <a:t>ofstream</a:t>
            </a:r>
            <a:r>
              <a:rPr lang="en-US" sz="2800" dirty="0">
                <a:solidFill>
                  <a:srgbClr val="000000"/>
                </a:solidFill>
                <a:highlight>
                  <a:srgbClr val="FFFFFF"/>
                </a:highlight>
              </a:rPr>
              <a:t> f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2800" b="0" dirty="0">
                <a:solidFill>
                  <a:srgbClr val="808080"/>
                </a:solidFill>
                <a:highlight>
                  <a:srgbClr val="FFFFFF"/>
                </a:highlight>
              </a:rPr>
              <a:t>"my_file.txt"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ofstream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app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r>
              <a:rPr lang="en-US" dirty="0" err="1">
                <a:highlight>
                  <a:srgbClr val="FFFFFF"/>
                </a:highlight>
              </a:rPr>
              <a:t>Gebruikt</a:t>
            </a:r>
            <a:r>
              <a:rPr lang="en-US" dirty="0">
                <a:highlight>
                  <a:srgbClr val="FFFFFF"/>
                </a:highlight>
              </a:rPr>
              <a:t> </a:t>
            </a:r>
            <a:r>
              <a:rPr lang="nl-NL" sz="2800" dirty="0">
                <a:solidFill>
                  <a:srgbClr val="804000"/>
                </a:solidFill>
                <a:highlight>
                  <a:srgbClr val="FFFFFF"/>
                </a:highlight>
              </a:rPr>
              <a:t>&lt;fstream&gt;</a:t>
            </a:r>
          </a:p>
          <a:p>
            <a:r>
              <a:rPr lang="en-US" dirty="0">
                <a:highlight>
                  <a:srgbClr val="FFFFFF"/>
                </a:highlight>
              </a:rPr>
              <a:t>‘app’ </a:t>
            </a:r>
            <a:r>
              <a:rPr lang="en-US" dirty="0" err="1">
                <a:highlight>
                  <a:srgbClr val="FFFFFF"/>
                </a:highlight>
              </a:rPr>
              <a:t>staat</a:t>
            </a:r>
            <a:r>
              <a:rPr lang="en-US" dirty="0">
                <a:highlight>
                  <a:srgbClr val="FFFFFF"/>
                </a:highlight>
              </a:rPr>
              <a:t> </a:t>
            </a:r>
            <a:r>
              <a:rPr lang="en-US" dirty="0" err="1">
                <a:highlight>
                  <a:srgbClr val="FFFFFF"/>
                </a:highlight>
              </a:rPr>
              <a:t>voor</a:t>
            </a:r>
            <a:r>
              <a:rPr lang="en-US" dirty="0">
                <a:highlight>
                  <a:srgbClr val="FFFFFF"/>
                </a:highlight>
              </a:rPr>
              <a:t> append</a:t>
            </a:r>
          </a:p>
          <a:p>
            <a:r>
              <a:rPr lang="en-US" dirty="0" err="1">
                <a:highlight>
                  <a:srgbClr val="FFFFFF"/>
                </a:highlight>
              </a:rPr>
              <a:t>Voegt</a:t>
            </a:r>
            <a:r>
              <a:rPr lang="en-US" dirty="0">
                <a:highlight>
                  <a:srgbClr val="FFFFFF"/>
                </a:highlight>
              </a:rPr>
              <a:t> toe </a:t>
            </a:r>
            <a:r>
              <a:rPr lang="en-US" dirty="0" err="1">
                <a:highlight>
                  <a:srgbClr val="FFFFFF"/>
                </a:highlight>
              </a:rPr>
              <a:t>aan</a:t>
            </a:r>
            <a:r>
              <a:rPr lang="en-US" dirty="0">
                <a:highlight>
                  <a:srgbClr val="FFFFFF"/>
                </a:highlight>
              </a:rPr>
              <a:t> </a:t>
            </a:r>
            <a:r>
              <a:rPr lang="en-US" dirty="0" err="1">
                <a:highlight>
                  <a:srgbClr val="FFFFFF"/>
                </a:highlight>
              </a:rPr>
              <a:t>einde</a:t>
            </a:r>
            <a:r>
              <a:rPr lang="en-US" dirty="0">
                <a:highlight>
                  <a:srgbClr val="FFFFFF"/>
                </a:highlight>
              </a:rPr>
              <a:t> van de file</a:t>
            </a:r>
          </a:p>
          <a:p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33128610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E4EDD-A1EB-F043-A7A3-3A8BE2D91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7185F-8026-3A1C-3498-6FFB64176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</a:t>
            </a:r>
            <a:r>
              <a:rPr lang="en-US" strike="sngStrike" dirty="0"/>
              <a:t>I</a:t>
            </a:r>
            <a:r>
              <a:rPr lang="en-US" dirty="0"/>
              <a:t>/O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31643-D98F-0621-875B-5F5FE4758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Schrijven</a:t>
            </a:r>
            <a:r>
              <a:rPr lang="en-US" dirty="0"/>
              <a:t> doe je met operator&lt;&lt;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800" dirty="0" err="1">
                <a:solidFill>
                  <a:srgbClr val="000000"/>
                </a:solidFill>
                <a:highlight>
                  <a:srgbClr val="FFFFFF"/>
                </a:highlight>
              </a:rPr>
              <a:t>ofstream</a:t>
            </a:r>
            <a:r>
              <a:rPr lang="en-US" sz="280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2800" dirty="0" err="1">
                <a:solidFill>
                  <a:srgbClr val="000000"/>
                </a:solidFill>
                <a:highlight>
                  <a:srgbClr val="FFFFFF"/>
                </a:highlight>
              </a:rPr>
              <a:t>myfile</a:t>
            </a:r>
            <a:r>
              <a:rPr lang="en-US" sz="28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.</a:t>
            </a:r>
            <a:r>
              <a:rPr lang="en-US" sz="2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open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2800" b="0" dirty="0">
                <a:solidFill>
                  <a:srgbClr val="808080"/>
                </a:solidFill>
                <a:highlight>
                  <a:srgbClr val="FFFFFF"/>
                </a:highlight>
              </a:rPr>
              <a:t>"example.txt"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ofstream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app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en-US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US" sz="2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myfile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&lt;&lt;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2800" b="0" dirty="0">
                <a:solidFill>
                  <a:srgbClr val="808080"/>
                </a:solidFill>
                <a:highlight>
                  <a:srgbClr val="FFFFFF"/>
                </a:highlight>
              </a:rPr>
              <a:t>"appending this to a file.\n"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myfile.close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();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Let op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dat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je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altijd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de .close()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methode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aanroept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!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3478247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D1316B-9961-6732-ACAE-0CAC231AA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BB4FF-8D0C-B191-0A2E-35CA310B3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I&amp;O?</a:t>
            </a:r>
            <a:endParaRPr lang="en-NL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6B97CA-B9CE-B149-49A5-100FE058D1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Python</a:t>
            </a:r>
            <a:endParaRPr lang="en-NL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FF891A2-2192-6BFC-48CB-B448C472ABB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  <a:highlight>
                  <a:srgbClr val="FFFFFF"/>
                </a:highlight>
              </a:rPr>
              <a:t>f 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2800" b="1" dirty="0">
                <a:solidFill>
                  <a:srgbClr val="880088"/>
                </a:solidFill>
                <a:highlight>
                  <a:srgbClr val="FFFFFF"/>
                </a:highlight>
              </a:rPr>
              <a:t>open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2800" b="0" dirty="0">
                <a:solidFill>
                  <a:srgbClr val="808080"/>
                </a:solidFill>
                <a:highlight>
                  <a:srgbClr val="FFFFFF"/>
                </a:highlight>
              </a:rPr>
              <a:t>"myfile.txt"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w+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</a:t>
            </a:r>
          </a:p>
          <a:p>
            <a:pPr marL="0" indent="0">
              <a:buNone/>
            </a:pP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US" b="1" dirty="0">
              <a:highlight>
                <a:srgbClr val="FFFFFF"/>
              </a:highlight>
            </a:endParaRPr>
          </a:p>
          <a:p>
            <a:r>
              <a:rPr lang="en-US" dirty="0">
                <a:highlight>
                  <a:srgbClr val="FFFFFF"/>
                </a:highlight>
              </a:rPr>
              <a:t>Geen extra libraries </a:t>
            </a:r>
            <a:r>
              <a:rPr lang="en-US" dirty="0" err="1">
                <a:highlight>
                  <a:srgbClr val="FFFFFF"/>
                </a:highlight>
              </a:rPr>
              <a:t>nodig</a:t>
            </a:r>
            <a:endParaRPr lang="en-US" dirty="0">
              <a:highlight>
                <a:srgbClr val="FFFFFF"/>
              </a:highlight>
            </a:endParaRPr>
          </a:p>
          <a:p>
            <a:r>
              <a:rPr lang="en-US" dirty="0">
                <a:highlight>
                  <a:srgbClr val="FFFFFF"/>
                </a:highlight>
              </a:rPr>
              <a:t>‘w+’ </a:t>
            </a:r>
            <a:r>
              <a:rPr lang="en-US" dirty="0" err="1">
                <a:highlight>
                  <a:srgbClr val="FFFFFF"/>
                </a:highlight>
              </a:rPr>
              <a:t>staat</a:t>
            </a:r>
            <a:r>
              <a:rPr lang="en-US" dirty="0">
                <a:highlight>
                  <a:srgbClr val="FFFFFF"/>
                </a:highlight>
              </a:rPr>
              <a:t> </a:t>
            </a:r>
            <a:r>
              <a:rPr lang="en-US" dirty="0" err="1">
                <a:highlight>
                  <a:srgbClr val="FFFFFF"/>
                </a:highlight>
              </a:rPr>
              <a:t>voor</a:t>
            </a:r>
            <a:r>
              <a:rPr lang="en-US" dirty="0">
                <a:highlight>
                  <a:srgbClr val="FFFFFF"/>
                </a:highlight>
              </a:rPr>
              <a:t> write+</a:t>
            </a:r>
          </a:p>
          <a:p>
            <a:r>
              <a:rPr lang="en-US" dirty="0">
                <a:highlight>
                  <a:srgbClr val="FFFFFF"/>
                </a:highlight>
              </a:rPr>
              <a:t>Lezen, </a:t>
            </a:r>
            <a:r>
              <a:rPr lang="en-US" dirty="0" err="1">
                <a:highlight>
                  <a:srgbClr val="FFFFFF"/>
                </a:highlight>
              </a:rPr>
              <a:t>schrijven</a:t>
            </a:r>
            <a:r>
              <a:rPr lang="en-US" dirty="0">
                <a:highlight>
                  <a:srgbClr val="FFFFFF"/>
                </a:highlight>
              </a:rPr>
              <a:t>, </a:t>
            </a:r>
            <a:r>
              <a:rPr lang="en-US" dirty="0" err="1">
                <a:highlight>
                  <a:srgbClr val="FFFFFF"/>
                </a:highlight>
              </a:rPr>
              <a:t>maken</a:t>
            </a:r>
            <a:r>
              <a:rPr lang="en-US" dirty="0">
                <a:highlight>
                  <a:srgbClr val="FFFFFF"/>
                </a:highlight>
              </a:rPr>
              <a:t>, </a:t>
            </a:r>
            <a:r>
              <a:rPr lang="en-US" dirty="0" err="1">
                <a:highlight>
                  <a:srgbClr val="FFFFFF"/>
                </a:highlight>
              </a:rPr>
              <a:t>overschrijven</a:t>
            </a:r>
            <a:endParaRPr lang="en-US" dirty="0">
              <a:highlight>
                <a:srgbClr val="FFFFFF"/>
              </a:highlight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543C499-FB3F-62ED-9B81-428B5FE9ED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C++</a:t>
            </a:r>
            <a:endParaRPr lang="en-NL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9122D88-9BFA-1B80-E0AA-686833603F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6019800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f</a:t>
            </a:r>
            <a:r>
              <a:rPr lang="en-US" sz="2800" dirty="0" err="1">
                <a:solidFill>
                  <a:srgbClr val="000000"/>
                </a:solidFill>
                <a:highlight>
                  <a:srgbClr val="FFFFFF"/>
                </a:highlight>
              </a:rPr>
              <a:t>stream</a:t>
            </a:r>
            <a:r>
              <a:rPr lang="en-US" sz="2800" dirty="0">
                <a:solidFill>
                  <a:srgbClr val="000000"/>
                </a:solidFill>
                <a:highlight>
                  <a:srgbClr val="FFFFFF"/>
                </a:highlight>
              </a:rPr>
              <a:t> f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2800" b="0" dirty="0">
                <a:solidFill>
                  <a:srgbClr val="808080"/>
                </a:solidFill>
                <a:highlight>
                  <a:srgbClr val="FFFFFF"/>
                </a:highlight>
              </a:rPr>
              <a:t>"my_file.txt"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2800" b="0" dirty="0" err="1">
                <a:solidFill>
                  <a:srgbClr val="000000"/>
                </a:solidFill>
                <a:highlight>
                  <a:srgbClr val="FFFFFF"/>
                </a:highlight>
              </a:rPr>
              <a:t>ofstream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in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fstream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dirty="0">
                <a:solidFill>
                  <a:srgbClr val="808080"/>
                </a:solidFill>
                <a:highlight>
                  <a:srgbClr val="FFFFFF"/>
                </a:highlight>
              </a:rPr>
              <a:t>"my_file.txt"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ofstream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::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out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</a:p>
          <a:p>
            <a:pPr marL="0" indent="0">
              <a:buNone/>
            </a:pP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r>
              <a:rPr lang="en-US" dirty="0" err="1">
                <a:highlight>
                  <a:srgbClr val="FFFFFF"/>
                </a:highlight>
              </a:rPr>
              <a:t>Gebruikt</a:t>
            </a:r>
            <a:r>
              <a:rPr lang="en-US" dirty="0">
                <a:highlight>
                  <a:srgbClr val="FFFFFF"/>
                </a:highlight>
              </a:rPr>
              <a:t> </a:t>
            </a:r>
            <a:r>
              <a:rPr lang="nl-NL" sz="2800" dirty="0">
                <a:solidFill>
                  <a:srgbClr val="804000"/>
                </a:solidFill>
                <a:highlight>
                  <a:srgbClr val="FFFFFF"/>
                </a:highlight>
              </a:rPr>
              <a:t>&lt;fstream&gt;</a:t>
            </a:r>
          </a:p>
          <a:p>
            <a:r>
              <a:rPr lang="en-US" dirty="0">
                <a:highlight>
                  <a:srgbClr val="FFFFFF"/>
                </a:highlight>
              </a:rPr>
              <a:t>::in, ::out</a:t>
            </a:r>
          </a:p>
          <a:p>
            <a:r>
              <a:rPr lang="en-US" dirty="0">
                <a:highlight>
                  <a:srgbClr val="FFFFFF"/>
                </a:highlight>
              </a:rPr>
              <a:t>Mag je </a:t>
            </a:r>
            <a:r>
              <a:rPr lang="en-US" dirty="0" err="1">
                <a:highlight>
                  <a:srgbClr val="FFFFFF"/>
                </a:highlight>
              </a:rPr>
              <a:t>helaas</a:t>
            </a:r>
            <a:r>
              <a:rPr lang="en-US" dirty="0">
                <a:highlight>
                  <a:srgbClr val="FFFFFF"/>
                </a:highlight>
              </a:rPr>
              <a:t> </a:t>
            </a:r>
            <a:r>
              <a:rPr lang="en-US" dirty="0" err="1">
                <a:highlight>
                  <a:srgbClr val="FFFFFF"/>
                </a:highlight>
              </a:rPr>
              <a:t>niet</a:t>
            </a:r>
            <a:r>
              <a:rPr lang="en-US" dirty="0">
                <a:highlight>
                  <a:srgbClr val="FFFFFF"/>
                </a:highlight>
              </a:rPr>
              <a:t> </a:t>
            </a:r>
            <a:r>
              <a:rPr lang="en-US" dirty="0" err="1">
                <a:highlight>
                  <a:srgbClr val="FFFFFF"/>
                </a:highlight>
              </a:rPr>
              <a:t>mixen</a:t>
            </a:r>
            <a:r>
              <a:rPr lang="en-US" dirty="0">
                <a:highlight>
                  <a:srgbClr val="FFFFFF"/>
                </a:highlight>
              </a:rPr>
              <a:t> </a:t>
            </a:r>
            <a:r>
              <a:rPr lang="en-US" dirty="0">
                <a:highlight>
                  <a:srgbClr val="FFFFFF"/>
                </a:highlight>
                <a:sym typeface="Wingdings" panose="05000000000000000000" pitchFamily="2" charset="2"/>
              </a:rPr>
              <a:t></a:t>
            </a:r>
          </a:p>
          <a:p>
            <a:pPr lvl="1"/>
            <a:r>
              <a:rPr lang="en-US" dirty="0">
                <a:highlight>
                  <a:srgbClr val="FFFFFF"/>
                </a:highlight>
                <a:sym typeface="Wingdings" panose="05000000000000000000" pitchFamily="2" charset="2"/>
              </a:rPr>
              <a:t>Bij </a:t>
            </a:r>
            <a:r>
              <a:rPr lang="en-US" dirty="0" err="1">
                <a:highlight>
                  <a:srgbClr val="FFFFFF"/>
                </a:highlight>
                <a:sym typeface="Wingdings" panose="05000000000000000000" pitchFamily="2" charset="2"/>
              </a:rPr>
              <a:t>wissel</a:t>
            </a:r>
            <a:r>
              <a:rPr lang="en-US" dirty="0">
                <a:highlight>
                  <a:srgbClr val="FFFFFF"/>
                </a:highlight>
                <a:sym typeface="Wingdings" panose="05000000000000000000" pitchFamily="2" charset="2"/>
              </a:rPr>
              <a:t> </a:t>
            </a:r>
            <a:r>
              <a:rPr lang="en-US" dirty="0" err="1">
                <a:highlight>
                  <a:srgbClr val="FFFFFF"/>
                </a:highlight>
                <a:sym typeface="Wingdings" panose="05000000000000000000" pitchFamily="2" charset="2"/>
              </a:rPr>
              <a:t>eerst</a:t>
            </a:r>
            <a:r>
              <a:rPr lang="en-US" dirty="0">
                <a:highlight>
                  <a:srgbClr val="FFFFFF"/>
                </a:highlight>
                <a:sym typeface="Wingdings" panose="05000000000000000000" pitchFamily="2" charset="2"/>
              </a:rPr>
              <a:t> </a:t>
            </a:r>
            <a:r>
              <a:rPr lang="en-US" dirty="0" err="1">
                <a:highlight>
                  <a:srgbClr val="FFFFFF"/>
                </a:highlight>
                <a:sym typeface="Wingdings" panose="05000000000000000000" pitchFamily="2" charset="2"/>
              </a:rPr>
              <a:t>sluiten</a:t>
            </a:r>
            <a:endParaRPr lang="en-US" dirty="0">
              <a:highlight>
                <a:srgbClr val="FFFFFF"/>
              </a:highlight>
            </a:endParaRPr>
          </a:p>
          <a:p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5910965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6E016-5D62-B09E-AF3C-85136D836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 dan nu.. Aan de slag!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E17AB-7DC7-DDDA-C33E-2F6219D15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</a:t>
            </a:r>
            <a:r>
              <a:rPr lang="en-US" dirty="0" err="1"/>
              <a:t>hebben</a:t>
            </a:r>
            <a:r>
              <a:rPr lang="en-US" dirty="0"/>
              <a:t> </a:t>
            </a:r>
            <a:r>
              <a:rPr lang="en-US" dirty="0" err="1"/>
              <a:t>één</a:t>
            </a:r>
            <a:r>
              <a:rPr lang="en-US" dirty="0"/>
              <a:t> </a:t>
            </a:r>
            <a:r>
              <a:rPr lang="en-US" dirty="0" err="1"/>
              <a:t>oefening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File I/O</a:t>
            </a:r>
          </a:p>
          <a:p>
            <a:endParaRPr lang="en-US" dirty="0"/>
          </a:p>
          <a:p>
            <a:r>
              <a:rPr lang="en-US" dirty="0"/>
              <a:t>Succes! </a:t>
            </a:r>
          </a:p>
        </p:txBody>
      </p:sp>
    </p:spTree>
    <p:extLst>
      <p:ext uri="{BB962C8B-B14F-4D97-AF65-F5344CB8AC3E}">
        <p14:creationId xmlns:p14="http://schemas.microsoft.com/office/powerpoint/2010/main" val="2067029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8215A-7FB0-4EFA-3DE6-B0F79D1D4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Disclaimer</a:t>
            </a:r>
            <a:endParaRPr lang="en-N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F1A795-79BF-60CD-2CA2-A13398C39E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Alle code in </a:t>
            </a:r>
            <a:r>
              <a:rPr lang="en-US" dirty="0" err="1"/>
              <a:t>deze</a:t>
            </a:r>
            <a:r>
              <a:rPr lang="en-US" dirty="0"/>
              <a:t> slides is wat we ‘slideware’ </a:t>
            </a:r>
            <a:r>
              <a:rPr lang="en-US" dirty="0" err="1"/>
              <a:t>noemen</a:t>
            </a:r>
            <a:r>
              <a:rPr lang="en-US" dirty="0"/>
              <a:t> – </a:t>
            </a:r>
            <a:r>
              <a:rPr lang="en-US" dirty="0" err="1"/>
              <a:t>handig</a:t>
            </a:r>
            <a:r>
              <a:rPr lang="en-US" dirty="0"/>
              <a:t> om </a:t>
            </a:r>
            <a:r>
              <a:rPr lang="en-US" dirty="0" err="1"/>
              <a:t>concepten</a:t>
            </a:r>
            <a:r>
              <a:rPr lang="en-US" dirty="0"/>
              <a:t> </a:t>
            </a:r>
            <a:r>
              <a:rPr lang="en-US" dirty="0" err="1"/>
              <a:t>uit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leggen</a:t>
            </a:r>
            <a:r>
              <a:rPr lang="en-US" dirty="0"/>
              <a:t>, maar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altijd</a:t>
            </a:r>
            <a:r>
              <a:rPr lang="en-US" dirty="0"/>
              <a:t> </a:t>
            </a:r>
            <a:r>
              <a:rPr lang="en-US" dirty="0" err="1"/>
              <a:t>praktisch</a:t>
            </a:r>
            <a:r>
              <a:rPr lang="en-US" dirty="0"/>
              <a:t> in het </a:t>
            </a:r>
            <a:r>
              <a:rPr lang="en-US" dirty="0" err="1"/>
              <a:t>echte</a:t>
            </a:r>
            <a:r>
              <a:rPr lang="en-US" dirty="0"/>
              <a:t> </a:t>
            </a:r>
            <a:r>
              <a:rPr lang="en-US" dirty="0" err="1"/>
              <a:t>leven</a:t>
            </a:r>
            <a:r>
              <a:rPr lang="en-US" dirty="0"/>
              <a:t>. Op GitHub </a:t>
            </a:r>
            <a:r>
              <a:rPr lang="en-US" dirty="0" err="1"/>
              <a:t>vinden</a:t>
            </a:r>
            <a:r>
              <a:rPr lang="en-US" dirty="0"/>
              <a:t> </a:t>
            </a:r>
            <a:r>
              <a:rPr lang="en-US" dirty="0" err="1"/>
              <a:t>jullie</a:t>
            </a:r>
            <a:r>
              <a:rPr lang="en-US" dirty="0"/>
              <a:t> </a:t>
            </a:r>
            <a:r>
              <a:rPr lang="en-US" dirty="0" err="1"/>
              <a:t>relevantere</a:t>
            </a:r>
            <a:r>
              <a:rPr lang="en-US" dirty="0"/>
              <a:t> code </a:t>
            </a:r>
            <a:r>
              <a:rPr lang="en-US" dirty="0" err="1"/>
              <a:t>voorbeelden</a:t>
            </a:r>
            <a:r>
              <a:rPr lang="en-US" dirty="0"/>
              <a:t>, maar die </a:t>
            </a:r>
            <a:r>
              <a:rPr lang="en-US" dirty="0" err="1"/>
              <a:t>passen</a:t>
            </a:r>
            <a:r>
              <a:rPr lang="en-US" dirty="0"/>
              <a:t> (</a:t>
            </a:r>
            <a:r>
              <a:rPr lang="en-US" dirty="0" err="1"/>
              <a:t>vaak</a:t>
            </a:r>
            <a:r>
              <a:rPr lang="en-US" dirty="0"/>
              <a:t>) </a:t>
            </a:r>
            <a:r>
              <a:rPr lang="en-US" dirty="0" err="1"/>
              <a:t>niet</a:t>
            </a:r>
            <a:r>
              <a:rPr lang="en-US" dirty="0"/>
              <a:t> op slides.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3314731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908FEA-58F3-7222-C59E-A9FC85BE9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</a:t>
            </a:r>
            <a:endParaRPr lang="en-NL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0FA3280-01B0-D447-16A5-DB6138B45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Herhaling</a:t>
            </a:r>
            <a:r>
              <a:rPr lang="en-US" dirty="0"/>
              <a:t> </a:t>
            </a:r>
            <a:r>
              <a:rPr lang="en-US" dirty="0" err="1"/>
              <a:t>functies</a:t>
            </a:r>
            <a:endParaRPr lang="en-US" dirty="0"/>
          </a:p>
          <a:p>
            <a:r>
              <a:rPr lang="en-US" dirty="0" err="1"/>
              <a:t>Herhaling</a:t>
            </a:r>
            <a:r>
              <a:rPr lang="en-US" dirty="0"/>
              <a:t> </a:t>
            </a:r>
            <a:r>
              <a:rPr lang="en-US" dirty="0" err="1"/>
              <a:t>inlezen</a:t>
            </a:r>
            <a:r>
              <a:rPr lang="en-US" dirty="0"/>
              <a:t> </a:t>
            </a:r>
            <a:r>
              <a:rPr lang="en-US" dirty="0" err="1"/>
              <a:t>gegevens</a:t>
            </a:r>
            <a:endParaRPr lang="en-US" dirty="0"/>
          </a:p>
          <a:p>
            <a:r>
              <a:rPr lang="en-US" dirty="0"/>
              <a:t>File I/O</a:t>
            </a:r>
          </a:p>
          <a:p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619198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0DF02-7403-2276-CECA-27CAD2DDD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Functies</a:t>
            </a:r>
            <a:endParaRPr lang="en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283CF-207D-B131-C000-4FF27D176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‘Named block of code’</a:t>
            </a:r>
          </a:p>
          <a:p>
            <a:r>
              <a:rPr lang="en-US" dirty="0" err="1"/>
              <a:t>Functies</a:t>
            </a:r>
            <a:r>
              <a:rPr lang="en-US" dirty="0"/>
              <a:t> </a:t>
            </a:r>
            <a:r>
              <a:rPr lang="en-US" dirty="0" err="1"/>
              <a:t>kunnen</a:t>
            </a:r>
            <a:r>
              <a:rPr lang="en-US" dirty="0"/>
              <a:t> </a:t>
            </a:r>
            <a:r>
              <a:rPr lang="en-US" dirty="0" err="1"/>
              <a:t>iets</a:t>
            </a:r>
            <a:r>
              <a:rPr lang="en-US" dirty="0"/>
              <a:t> </a:t>
            </a:r>
            <a:r>
              <a:rPr lang="en-US" dirty="0" err="1"/>
              <a:t>returnen</a:t>
            </a:r>
            <a:r>
              <a:rPr lang="en-US" dirty="0"/>
              <a:t>, </a:t>
            </a:r>
            <a:r>
              <a:rPr lang="en-US" dirty="0" err="1"/>
              <a:t>kunnen</a:t>
            </a:r>
            <a:r>
              <a:rPr lang="en-US" dirty="0"/>
              <a:t> </a:t>
            </a:r>
            <a:r>
              <a:rPr lang="en-US" dirty="0" err="1"/>
              <a:t>argumenten</a:t>
            </a:r>
            <a:r>
              <a:rPr lang="en-US" dirty="0"/>
              <a:t> </a:t>
            </a:r>
            <a:r>
              <a:rPr lang="en-US" dirty="0" err="1"/>
              <a:t>meekrijgen</a:t>
            </a:r>
            <a:endParaRPr lang="en-US" dirty="0"/>
          </a:p>
          <a:p>
            <a:pPr lvl="1"/>
            <a:r>
              <a:rPr lang="en-US" dirty="0"/>
              <a:t>Return types; void, primitives, </a:t>
            </a:r>
            <a:r>
              <a:rPr lang="en-US" dirty="0" err="1"/>
              <a:t>complexere</a:t>
            </a:r>
            <a:r>
              <a:rPr lang="en-US" dirty="0"/>
              <a:t> types</a:t>
            </a:r>
          </a:p>
          <a:p>
            <a:pPr lvl="2"/>
            <a:r>
              <a:rPr lang="en-US" dirty="0"/>
              <a:t>Geen void? Dan </a:t>
            </a:r>
            <a:r>
              <a:rPr lang="en-US" dirty="0" err="1"/>
              <a:t>móet</a:t>
            </a:r>
            <a:r>
              <a:rPr lang="en-US" dirty="0"/>
              <a:t> je </a:t>
            </a:r>
            <a:r>
              <a:rPr lang="en-US" dirty="0" err="1"/>
              <a:t>iets</a:t>
            </a:r>
            <a:r>
              <a:rPr lang="en-US" dirty="0"/>
              <a:t> </a:t>
            </a:r>
            <a:r>
              <a:rPr lang="en-US" dirty="0" err="1"/>
              <a:t>returnen</a:t>
            </a:r>
            <a:r>
              <a:rPr lang="en-US" dirty="0"/>
              <a:t>.. </a:t>
            </a:r>
            <a:r>
              <a:rPr lang="en-US" dirty="0" err="1"/>
              <a:t>Behalve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Argumenten</a:t>
            </a:r>
            <a:r>
              <a:rPr lang="en-US" dirty="0"/>
              <a:t>; primitives, </a:t>
            </a:r>
            <a:r>
              <a:rPr lang="en-US" dirty="0" err="1"/>
              <a:t>complexere</a:t>
            </a:r>
            <a:r>
              <a:rPr lang="en-US" dirty="0"/>
              <a:t> types – mix and match!</a:t>
            </a:r>
          </a:p>
          <a:p>
            <a:r>
              <a:rPr lang="en-US" dirty="0" err="1"/>
              <a:t>Argumenten</a:t>
            </a:r>
            <a:r>
              <a:rPr lang="en-US" dirty="0"/>
              <a:t> </a:t>
            </a:r>
            <a:r>
              <a:rPr lang="en-US" dirty="0" err="1"/>
              <a:t>kunnen</a:t>
            </a:r>
            <a:r>
              <a:rPr lang="en-US" dirty="0"/>
              <a:t> we by value </a:t>
            </a:r>
            <a:r>
              <a:rPr lang="en-US" dirty="0" err="1"/>
              <a:t>en</a:t>
            </a:r>
            <a:r>
              <a:rPr lang="en-US" dirty="0"/>
              <a:t> by reference </a:t>
            </a:r>
            <a:r>
              <a:rPr lang="en-US" dirty="0" err="1"/>
              <a:t>meegeven</a:t>
            </a:r>
            <a:endParaRPr lang="en-US" dirty="0"/>
          </a:p>
          <a:p>
            <a:r>
              <a:rPr lang="en-US" dirty="0"/>
              <a:t>De </a:t>
            </a:r>
            <a:r>
              <a:rPr lang="en-US" dirty="0" err="1"/>
              <a:t>combinatie</a:t>
            </a:r>
            <a:r>
              <a:rPr lang="en-US" dirty="0"/>
              <a:t> van 		     naam </a:t>
            </a:r>
            <a:r>
              <a:rPr lang="en-US" dirty="0" err="1"/>
              <a:t>en</a:t>
            </a:r>
            <a:r>
              <a:rPr lang="en-US" dirty="0"/>
              <a:t> parameters </a:t>
            </a:r>
            <a:r>
              <a:rPr lang="en-US" dirty="0" err="1"/>
              <a:t>noemen</a:t>
            </a:r>
            <a:r>
              <a:rPr lang="en-US" dirty="0"/>
              <a:t> we de ‘signature’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562E41-6631-AEC6-3FF0-8DF68F7FC3E6}"/>
              </a:ext>
            </a:extLst>
          </p:cNvPr>
          <p:cNvSpPr txBox="1"/>
          <p:nvPr/>
        </p:nvSpPr>
        <p:spPr>
          <a:xfrm>
            <a:off x="3999360" y="4436537"/>
            <a:ext cx="19561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return type,</a:t>
            </a:r>
            <a:endParaRPr lang="en-NL" sz="2800" dirty="0"/>
          </a:p>
        </p:txBody>
      </p:sp>
    </p:spTree>
    <p:extLst>
      <p:ext uri="{BB962C8B-B14F-4D97-AF65-F5344CB8AC3E}">
        <p14:creationId xmlns:p14="http://schemas.microsoft.com/office/powerpoint/2010/main" val="1931142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06697-FFFA-2059-A57B-2B2F7C759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overloading</a:t>
            </a:r>
            <a:endParaRPr lang="en-N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D5E704-F4C8-3524-DD6F-2D98A01AD8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Python</a:t>
            </a:r>
            <a:endParaRPr lang="en-NL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73BFFF-C451-C893-6260-492711DFE4F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800" dirty="0">
                <a:solidFill>
                  <a:srgbClr val="0000FF"/>
                </a:solidFill>
                <a:highlight>
                  <a:srgbClr val="FFFFFF"/>
                </a:highlight>
              </a:rPr>
              <a:t>def</a:t>
            </a:r>
            <a:r>
              <a:rPr lang="nl-NL" sz="280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dirty="0">
                <a:solidFill>
                  <a:srgbClr val="FF00FF"/>
                </a:solidFill>
                <a:highlight>
                  <a:srgbClr val="FFFFFF"/>
                </a:highlight>
              </a:rPr>
              <a:t>sum</a:t>
            </a:r>
            <a:r>
              <a:rPr lang="nl-NL" sz="2800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2800" dirty="0">
                <a:solidFill>
                  <a:srgbClr val="000000"/>
                </a:solidFill>
                <a:highlight>
                  <a:srgbClr val="FFFFFF"/>
                </a:highlight>
              </a:rPr>
              <a:t>a</a:t>
            </a:r>
            <a:r>
              <a:rPr lang="nl-NL" sz="2800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2800" dirty="0">
                <a:solidFill>
                  <a:srgbClr val="000000"/>
                </a:solidFill>
                <a:highlight>
                  <a:srgbClr val="FFFFFF"/>
                </a:highlight>
              </a:rPr>
              <a:t> b</a:t>
            </a:r>
            <a:r>
              <a:rPr lang="nl-NL" sz="2800" dirty="0">
                <a:solidFill>
                  <a:srgbClr val="000080"/>
                </a:solidFill>
                <a:highlight>
                  <a:srgbClr val="FFFFFF"/>
                </a:highlight>
              </a:rPr>
              <a:t>):</a:t>
            </a:r>
            <a:endParaRPr lang="nl-NL" sz="28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sz="2800" b="1" dirty="0">
                <a:solidFill>
                  <a:srgbClr val="0000FF"/>
                </a:solidFill>
                <a:highlight>
                  <a:srgbClr val="FFFFFF"/>
                </a:highlight>
              </a:rPr>
              <a:t>return</a:t>
            </a:r>
            <a:r>
              <a:rPr lang="nl-NL" sz="2800" dirty="0">
                <a:solidFill>
                  <a:srgbClr val="000000"/>
                </a:solidFill>
                <a:highlight>
                  <a:srgbClr val="FFFFFF"/>
                </a:highlight>
              </a:rPr>
              <a:t> a</a:t>
            </a:r>
            <a:r>
              <a:rPr lang="nl-NL" sz="2800" dirty="0">
                <a:solidFill>
                  <a:srgbClr val="000080"/>
                </a:solidFill>
                <a:highlight>
                  <a:srgbClr val="FFFFFF"/>
                </a:highlight>
              </a:rPr>
              <a:t>+</a:t>
            </a:r>
            <a:r>
              <a:rPr lang="nl-NL" sz="2800" dirty="0">
                <a:solidFill>
                  <a:srgbClr val="000000"/>
                </a:solidFill>
                <a:highlight>
                  <a:srgbClr val="FFFFFF"/>
                </a:highlight>
              </a:rPr>
              <a:t>b</a:t>
            </a:r>
          </a:p>
          <a:p>
            <a:pPr marL="0" indent="0">
              <a:buNone/>
            </a:pPr>
            <a:endParaRPr lang="nl-NL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dirty="0">
                <a:solidFill>
                  <a:srgbClr val="880088"/>
                </a:solidFill>
                <a:highlight>
                  <a:srgbClr val="FFFFFF"/>
                </a:highlight>
              </a:rPr>
              <a:t>sum</a:t>
            </a:r>
            <a:r>
              <a:rPr lang="nl-NL" sz="2800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2800" dirty="0">
                <a:solidFill>
                  <a:srgbClr val="FF0000"/>
                </a:solidFill>
                <a:highlight>
                  <a:srgbClr val="FFFFFF"/>
                </a:highlight>
              </a:rPr>
              <a:t>1</a:t>
            </a:r>
            <a:r>
              <a:rPr lang="nl-NL" sz="2800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2800" dirty="0">
                <a:solidFill>
                  <a:srgbClr val="FF0000"/>
                </a:solidFill>
                <a:highlight>
                  <a:srgbClr val="FFFFFF"/>
                </a:highlight>
              </a:rPr>
              <a:t>5</a:t>
            </a:r>
            <a:r>
              <a:rPr lang="nl-NL" sz="2800" dirty="0">
                <a:solidFill>
                  <a:srgbClr val="000080"/>
                </a:solidFill>
                <a:highlight>
                  <a:srgbClr val="FFFFFF"/>
                </a:highlight>
              </a:rPr>
              <a:t>)</a:t>
            </a:r>
            <a:endParaRPr lang="nl-NL" sz="28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dirty="0">
                <a:solidFill>
                  <a:srgbClr val="880088"/>
                </a:solidFill>
                <a:highlight>
                  <a:srgbClr val="FFFFFF"/>
                </a:highlight>
              </a:rPr>
              <a:t>sum</a:t>
            </a:r>
            <a:r>
              <a:rPr lang="nl-NL" sz="2800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2800" dirty="0">
                <a:solidFill>
                  <a:srgbClr val="FF0000"/>
                </a:solidFill>
                <a:highlight>
                  <a:srgbClr val="FFFFFF"/>
                </a:highlight>
              </a:rPr>
              <a:t>2.5</a:t>
            </a:r>
            <a:r>
              <a:rPr lang="nl-NL" sz="2800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2800" dirty="0">
                <a:solidFill>
                  <a:srgbClr val="FF0000"/>
                </a:solidFill>
                <a:highlight>
                  <a:srgbClr val="FFFFFF"/>
                </a:highlight>
              </a:rPr>
              <a:t>3.7</a:t>
            </a:r>
            <a:r>
              <a:rPr lang="nl-NL" sz="2800" dirty="0">
                <a:solidFill>
                  <a:srgbClr val="000080"/>
                </a:solidFill>
                <a:highlight>
                  <a:srgbClr val="FFFFFF"/>
                </a:highlight>
              </a:rPr>
              <a:t>)</a:t>
            </a:r>
            <a:endParaRPr lang="nl-NL" sz="280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dirty="0">
                <a:solidFill>
                  <a:srgbClr val="880088"/>
                </a:solidFill>
                <a:highlight>
                  <a:srgbClr val="FFFFFF"/>
                </a:highlight>
              </a:rPr>
              <a:t>sum</a:t>
            </a:r>
            <a:r>
              <a:rPr lang="nl-NL" sz="2800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2800" dirty="0">
                <a:solidFill>
                  <a:srgbClr val="FF0000"/>
                </a:solidFill>
                <a:highlight>
                  <a:srgbClr val="FFFFFF"/>
                </a:highlight>
              </a:rPr>
              <a:t>3.4</a:t>
            </a:r>
            <a:r>
              <a:rPr lang="nl-NL" sz="2800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280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dirty="0">
                <a:solidFill>
                  <a:srgbClr val="FF0000"/>
                </a:solidFill>
                <a:highlight>
                  <a:srgbClr val="FFFFFF"/>
                </a:highlight>
              </a:rPr>
              <a:t>9</a:t>
            </a:r>
            <a:r>
              <a:rPr lang="nl-NL" sz="2800" dirty="0">
                <a:solidFill>
                  <a:srgbClr val="000080"/>
                </a:solidFill>
                <a:highlight>
                  <a:srgbClr val="FFFFFF"/>
                </a:highlight>
              </a:rPr>
              <a:t>)</a:t>
            </a:r>
          </a:p>
          <a:p>
            <a:pPr marL="0" indent="0">
              <a:buNone/>
            </a:pPr>
            <a:r>
              <a:rPr lang="nl-NL" dirty="0">
                <a:solidFill>
                  <a:srgbClr val="880088"/>
                </a:solidFill>
                <a:highlight>
                  <a:srgbClr val="FFFFFF"/>
                </a:highlight>
              </a:rPr>
              <a:t>sum</a:t>
            </a:r>
            <a:r>
              <a:rPr lang="nl-NL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dirty="0">
                <a:solidFill>
                  <a:srgbClr val="FF0000"/>
                </a:solidFill>
                <a:highlight>
                  <a:srgbClr val="FFFFFF"/>
                </a:highlight>
              </a:rPr>
              <a:t>8</a:t>
            </a:r>
            <a:r>
              <a:rPr lang="nl-NL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dirty="0">
                <a:solidFill>
                  <a:srgbClr val="FF0000"/>
                </a:solidFill>
                <a:highlight>
                  <a:srgbClr val="FFFFFF"/>
                </a:highlight>
              </a:rPr>
              <a:t>7.2</a:t>
            </a:r>
            <a:r>
              <a:rPr lang="nl-NL" dirty="0">
                <a:solidFill>
                  <a:srgbClr val="000080"/>
                </a:solidFill>
                <a:highlight>
                  <a:srgbClr val="FFFFFF"/>
                </a:highlight>
              </a:rPr>
              <a:t>)</a:t>
            </a:r>
            <a:endParaRPr lang="en-NL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A9111B-8990-0B5C-7BE4-3E9852B003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568884" y="1681163"/>
            <a:ext cx="5183188" cy="823912"/>
          </a:xfrm>
        </p:spPr>
        <p:txBody>
          <a:bodyPr/>
          <a:lstStyle/>
          <a:p>
            <a:r>
              <a:rPr lang="en-US" dirty="0"/>
              <a:t>C++</a:t>
            </a:r>
            <a:endParaRPr lang="en-NL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5E81FD-87B7-EF57-8D30-E26689275D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68883" y="2512047"/>
            <a:ext cx="6544559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80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dirty="0">
                <a:solidFill>
                  <a:srgbClr val="000000"/>
                </a:solidFill>
                <a:highlight>
                  <a:srgbClr val="FFFFFF"/>
                </a:highlight>
              </a:rPr>
              <a:t> sum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a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0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b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){</a:t>
            </a:r>
            <a:r>
              <a:rPr lang="nl-NL" sz="2800" b="1" dirty="0">
                <a:solidFill>
                  <a:srgbClr val="0000FF"/>
                </a:solidFill>
                <a:highlight>
                  <a:srgbClr val="FFFFFF"/>
                </a:highlight>
              </a:rPr>
              <a:t>return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a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+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b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r>
              <a:rPr lang="en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sz="2800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float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sum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float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a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float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b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){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</a:rPr>
              <a:t>return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a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</a:rPr>
              <a:t>+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b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;}</a:t>
            </a:r>
          </a:p>
          <a:p>
            <a:pPr marL="0" indent="0">
              <a:buNone/>
            </a:pP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float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sum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float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a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b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){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</a:rPr>
              <a:t>return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a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</a:rPr>
              <a:t>+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b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;}</a:t>
            </a:r>
          </a:p>
          <a:p>
            <a:pPr marL="0" indent="0">
              <a:buNone/>
            </a:pP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float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sum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a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dirty="0">
                <a:solidFill>
                  <a:srgbClr val="8000FF"/>
                </a:solidFill>
                <a:highlight>
                  <a:srgbClr val="FFFFFF"/>
                </a:highlight>
              </a:rPr>
              <a:t>float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b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){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</a:rPr>
              <a:t>return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</a:rPr>
              <a:t> sum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b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</a:rPr>
              <a:t>a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</a:rPr>
              <a:t>);}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622668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3F9B4-95D5-4DEF-1B05-1DAEE73EB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Inlezen</a:t>
            </a:r>
            <a:r>
              <a:rPr lang="en-US" dirty="0"/>
              <a:t> van </a:t>
            </a:r>
            <a:r>
              <a:rPr lang="en-US" dirty="0" err="1"/>
              <a:t>gegevens</a:t>
            </a:r>
            <a:endParaRPr lang="en-N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D55A80-79FC-F33E-ADDB-C0FADFD0C2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cin</a:t>
            </a:r>
            <a:endParaRPr lang="en-NL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51822A-B8CA-7BA3-F30F-93767E22F06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>
                <a:solidFill>
                  <a:srgbClr val="8000FF"/>
                </a:solidFill>
                <a:highlight>
                  <a:srgbClr val="FFFFFF"/>
                </a:highlight>
              </a:rPr>
              <a:t>string</a:t>
            </a:r>
            <a:r>
              <a:rPr lang="nl-NL" sz="2800" dirty="0">
                <a:solidFill>
                  <a:srgbClr val="000000"/>
                </a:solidFill>
                <a:highlight>
                  <a:srgbClr val="FFFFFF"/>
                </a:highlight>
              </a:rPr>
              <a:t> name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cin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&gt;&gt;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name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</a:p>
          <a:p>
            <a:pPr marL="0" indent="0">
              <a:buNone/>
            </a:pPr>
            <a:endParaRPr lang="nl-NL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r>
              <a:rPr lang="en-US" dirty="0" err="1"/>
              <a:t>Stopt</a:t>
            </a:r>
            <a:r>
              <a:rPr lang="en-US" dirty="0"/>
              <a:t> met </a:t>
            </a:r>
            <a:r>
              <a:rPr lang="en-US" dirty="0" err="1"/>
              <a:t>lezen</a:t>
            </a:r>
            <a:r>
              <a:rPr lang="en-US" dirty="0"/>
              <a:t> op whitespace</a:t>
            </a:r>
          </a:p>
          <a:p>
            <a:r>
              <a:rPr lang="en-US" dirty="0" err="1"/>
              <a:t>Skipt</a:t>
            </a:r>
            <a:r>
              <a:rPr lang="en-US" dirty="0"/>
              <a:t> leading whitespace</a:t>
            </a:r>
          </a:p>
          <a:p>
            <a:endParaRPr lang="en-US" dirty="0"/>
          </a:p>
          <a:p>
            <a:r>
              <a:rPr lang="en-US" dirty="0"/>
              <a:t>Wel </a:t>
            </a:r>
            <a:r>
              <a:rPr lang="en-US" dirty="0" err="1"/>
              <a:t>bij</a:t>
            </a:r>
            <a:r>
              <a:rPr lang="en-US" dirty="0"/>
              <a:t>: </a:t>
            </a:r>
            <a:r>
              <a:rPr lang="en-US" dirty="0" err="1"/>
              <a:t>enkele</a:t>
            </a:r>
            <a:r>
              <a:rPr lang="en-US" dirty="0"/>
              <a:t> </a:t>
            </a:r>
            <a:r>
              <a:rPr lang="en-US" dirty="0" err="1"/>
              <a:t>woorden</a:t>
            </a:r>
            <a:r>
              <a:rPr lang="en-US" dirty="0"/>
              <a:t>, </a:t>
            </a:r>
            <a:r>
              <a:rPr lang="en-US" dirty="0" err="1"/>
              <a:t>getallen</a:t>
            </a:r>
            <a:endParaRPr lang="en-NL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A61D8B-EF99-D8EB-37F5-559C599943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getline</a:t>
            </a:r>
            <a:r>
              <a:rPr lang="en-US" dirty="0"/>
              <a:t>(..)</a:t>
            </a:r>
            <a:endParaRPr lang="en-NL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62B0F2-E3C5-CE71-EB44-1C93B4D1E52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>
                <a:solidFill>
                  <a:srgbClr val="8000FF"/>
                </a:solidFill>
                <a:highlight>
                  <a:srgbClr val="FFFFFF"/>
                </a:highlight>
              </a:rPr>
              <a:t>string</a:t>
            </a:r>
            <a:r>
              <a:rPr lang="nl-NL" dirty="0">
                <a:solidFill>
                  <a:srgbClr val="000000"/>
                </a:solidFill>
                <a:highlight>
                  <a:srgbClr val="FFFFFF"/>
                </a:highlight>
              </a:rPr>
              <a:t> name</a:t>
            </a:r>
            <a:r>
              <a:rPr lang="nl-NL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nl-NL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dirty="0">
                <a:solidFill>
                  <a:srgbClr val="000000"/>
                </a:solidFill>
                <a:highlight>
                  <a:srgbClr val="FFFFFF"/>
                </a:highlight>
              </a:rPr>
              <a:t>getline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cin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name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nl-NL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endParaRPr lang="en-US" dirty="0"/>
          </a:p>
          <a:p>
            <a:r>
              <a:rPr lang="en-US" dirty="0" err="1"/>
              <a:t>Stopt</a:t>
            </a:r>
            <a:r>
              <a:rPr lang="en-US" dirty="0"/>
              <a:t> met </a:t>
            </a:r>
            <a:r>
              <a:rPr lang="en-US" dirty="0" err="1"/>
              <a:t>lezen</a:t>
            </a:r>
            <a:r>
              <a:rPr lang="en-US" dirty="0"/>
              <a:t> op newline</a:t>
            </a:r>
          </a:p>
          <a:p>
            <a:r>
              <a:rPr lang="en-US" dirty="0"/>
              <a:t>Leest </a:t>
            </a:r>
            <a:r>
              <a:rPr lang="en-US" dirty="0" err="1"/>
              <a:t>álles</a:t>
            </a:r>
            <a:endParaRPr lang="en-US" dirty="0"/>
          </a:p>
          <a:p>
            <a:endParaRPr lang="en-US" dirty="0"/>
          </a:p>
          <a:p>
            <a:r>
              <a:rPr lang="en-US" dirty="0"/>
              <a:t>Wel </a:t>
            </a:r>
            <a:r>
              <a:rPr lang="en-US" dirty="0" err="1"/>
              <a:t>bij</a:t>
            </a:r>
            <a:r>
              <a:rPr lang="en-US" dirty="0"/>
              <a:t>: </a:t>
            </a:r>
            <a:r>
              <a:rPr lang="en-US" dirty="0" err="1"/>
              <a:t>zinnen</a:t>
            </a:r>
            <a:r>
              <a:rPr lang="en-US" dirty="0"/>
              <a:t>, input </a:t>
            </a:r>
            <a:r>
              <a:rPr lang="en-US" dirty="0" err="1"/>
              <a:t>waar</a:t>
            </a:r>
            <a:r>
              <a:rPr lang="en-US" dirty="0"/>
              <a:t> </a:t>
            </a:r>
            <a:r>
              <a:rPr lang="en-US" dirty="0" err="1"/>
              <a:t>misschien</a:t>
            </a:r>
            <a:r>
              <a:rPr lang="en-US" dirty="0"/>
              <a:t> </a:t>
            </a:r>
            <a:r>
              <a:rPr lang="en-US" dirty="0" err="1"/>
              <a:t>spaties</a:t>
            </a:r>
            <a:r>
              <a:rPr lang="en-US" dirty="0"/>
              <a:t> in </a:t>
            </a:r>
            <a:r>
              <a:rPr lang="en-US" dirty="0" err="1"/>
              <a:t>staan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805254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3EBD2-E6FA-970B-BFAE-D96D70147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FA0A1-3BF3-3D30-A068-ED784E27D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I/O</a:t>
            </a:r>
            <a:endParaRPr lang="en-NL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53B0C2-93FD-D442-3C1A-8340D23FEF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Input lang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altijd</a:t>
            </a:r>
            <a:r>
              <a:rPr lang="en-US" dirty="0"/>
              <a:t> van </a:t>
            </a:r>
            <a:r>
              <a:rPr lang="en-US" dirty="0" err="1"/>
              <a:t>gebruikers</a:t>
            </a:r>
            <a:endParaRPr lang="en-US" dirty="0"/>
          </a:p>
          <a:p>
            <a:r>
              <a:rPr lang="en-US" dirty="0"/>
              <a:t>Output lang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altijd</a:t>
            </a:r>
            <a:r>
              <a:rPr lang="en-US" dirty="0"/>
              <a:t> </a:t>
            </a:r>
            <a:r>
              <a:rPr lang="en-US" dirty="0" err="1"/>
              <a:t>naar</a:t>
            </a:r>
            <a:r>
              <a:rPr lang="en-US" dirty="0"/>
              <a:t> console</a:t>
            </a:r>
          </a:p>
          <a:p>
            <a:endParaRPr lang="en-US" dirty="0"/>
          </a:p>
          <a:p>
            <a:r>
              <a:rPr lang="en-US" dirty="0" err="1"/>
              <a:t>Waar</a:t>
            </a:r>
            <a:r>
              <a:rPr lang="en-US" dirty="0"/>
              <a:t> dan </a:t>
            </a:r>
            <a:r>
              <a:rPr lang="en-US" dirty="0" err="1"/>
              <a:t>wel</a:t>
            </a:r>
            <a:r>
              <a:rPr lang="en-US" dirty="0"/>
              <a:t>? </a:t>
            </a:r>
            <a:r>
              <a:rPr lang="en-US" dirty="0" err="1"/>
              <a:t>Bestanden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55350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7E5E7-5A27-EB2E-04F4-70331012B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I/</a:t>
            </a:r>
            <a:r>
              <a:rPr lang="en-US" strike="sngStrike" dirty="0"/>
              <a:t>O</a:t>
            </a:r>
            <a:endParaRPr lang="en-NL" strike="sngStrik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8318C6-E54B-C9B7-569A-608EB0EFD3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Python</a:t>
            </a:r>
            <a:endParaRPr lang="en-NL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67FDF97-B03A-12A2-180E-197ABB01B65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  <a:highlight>
                  <a:srgbClr val="FFFFFF"/>
                </a:highlight>
              </a:rPr>
              <a:t>f 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2800" b="1" dirty="0">
                <a:solidFill>
                  <a:srgbClr val="880088"/>
                </a:solidFill>
                <a:highlight>
                  <a:srgbClr val="FFFFFF"/>
                </a:highlight>
              </a:rPr>
              <a:t>open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2800" b="0" dirty="0">
                <a:solidFill>
                  <a:srgbClr val="808080"/>
                </a:solidFill>
                <a:highlight>
                  <a:srgbClr val="FFFFFF"/>
                </a:highlight>
              </a:rPr>
              <a:t>"myfile.txt"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r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</a:t>
            </a:r>
          </a:p>
          <a:p>
            <a:pPr marL="0" indent="0">
              <a:buNone/>
            </a:pP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US" b="1" dirty="0">
              <a:highlight>
                <a:srgbClr val="FFFFFF"/>
              </a:highlight>
            </a:endParaRPr>
          </a:p>
          <a:p>
            <a:r>
              <a:rPr lang="en-US" dirty="0">
                <a:highlight>
                  <a:srgbClr val="FFFFFF"/>
                </a:highlight>
              </a:rPr>
              <a:t>Geen extra libraries </a:t>
            </a:r>
            <a:r>
              <a:rPr lang="en-US" dirty="0" err="1">
                <a:highlight>
                  <a:srgbClr val="FFFFFF"/>
                </a:highlight>
              </a:rPr>
              <a:t>nodig</a:t>
            </a:r>
            <a:endParaRPr lang="en-US" dirty="0">
              <a:highlight>
                <a:srgbClr val="FFFFFF"/>
              </a:highlight>
            </a:endParaRPr>
          </a:p>
          <a:p>
            <a:r>
              <a:rPr lang="en-US" dirty="0">
                <a:highlight>
                  <a:srgbClr val="FFFFFF"/>
                </a:highlight>
              </a:rPr>
              <a:t>Default </a:t>
            </a:r>
            <a:r>
              <a:rPr lang="en-US" dirty="0" err="1">
                <a:highlight>
                  <a:srgbClr val="FFFFFF"/>
                </a:highlight>
              </a:rPr>
              <a:t>voor</a:t>
            </a:r>
            <a:r>
              <a:rPr lang="en-US" dirty="0">
                <a:highlight>
                  <a:srgbClr val="FFFFFF"/>
                </a:highlight>
              </a:rPr>
              <a:t> </a:t>
            </a:r>
            <a:r>
              <a:rPr lang="en-US" dirty="0" err="1">
                <a:highlight>
                  <a:srgbClr val="FFFFFF"/>
                </a:highlight>
              </a:rPr>
              <a:t>lezen</a:t>
            </a:r>
            <a:r>
              <a:rPr lang="en-US" dirty="0">
                <a:highlight>
                  <a:srgbClr val="FFFFFF"/>
                </a:highlight>
              </a:rPr>
              <a:t>;</a:t>
            </a:r>
          </a:p>
          <a:p>
            <a:pPr lvl="1"/>
            <a:r>
              <a:rPr lang="en-US" dirty="0">
                <a:highlight>
                  <a:srgbClr val="FFFFFF"/>
                </a:highlight>
              </a:rPr>
              <a:t>r is </a:t>
            </a:r>
            <a:r>
              <a:rPr lang="en-US" dirty="0" err="1">
                <a:highlight>
                  <a:srgbClr val="FFFFFF"/>
                </a:highlight>
              </a:rPr>
              <a:t>overbodig</a:t>
            </a:r>
            <a:endParaRPr lang="en-NL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CD4C2B3-8F26-44A7-5AF4-7AD71FEC9D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C++</a:t>
            </a:r>
            <a:endParaRPr lang="en-NL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97BB7CC-7075-6507-7F3F-B1D99B007FC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err="1">
                <a:solidFill>
                  <a:srgbClr val="000000"/>
                </a:solidFill>
                <a:highlight>
                  <a:srgbClr val="FFFFFF"/>
                </a:highlight>
              </a:rPr>
              <a:t>ifstream</a:t>
            </a:r>
            <a:r>
              <a:rPr lang="en-US" sz="2800" dirty="0">
                <a:solidFill>
                  <a:srgbClr val="000000"/>
                </a:solidFill>
                <a:highlight>
                  <a:srgbClr val="FFFFFF"/>
                </a:highlight>
              </a:rPr>
              <a:t> f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2800" b="0" dirty="0">
                <a:solidFill>
                  <a:srgbClr val="808080"/>
                </a:solidFill>
                <a:highlight>
                  <a:srgbClr val="FFFFFF"/>
                </a:highlight>
              </a:rPr>
              <a:t>"my_file.txt"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</a:p>
          <a:p>
            <a:pPr marL="0" indent="0">
              <a:buNone/>
            </a:pP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r>
              <a:rPr lang="en-US" dirty="0" err="1">
                <a:highlight>
                  <a:srgbClr val="FFFFFF"/>
                </a:highlight>
              </a:rPr>
              <a:t>Gebruikt</a:t>
            </a:r>
            <a:r>
              <a:rPr lang="en-US" dirty="0">
                <a:highlight>
                  <a:srgbClr val="FFFFFF"/>
                </a:highlight>
              </a:rPr>
              <a:t> </a:t>
            </a:r>
            <a:r>
              <a:rPr lang="nl-NL" sz="2800" dirty="0">
                <a:solidFill>
                  <a:srgbClr val="804000"/>
                </a:solidFill>
                <a:highlight>
                  <a:srgbClr val="FFFFFF"/>
                </a:highlight>
              </a:rPr>
              <a:t>&lt;fstream&gt;</a:t>
            </a:r>
          </a:p>
          <a:p>
            <a:r>
              <a:rPr lang="en-US" dirty="0">
                <a:highlight>
                  <a:srgbClr val="FFFFFF"/>
                </a:highlight>
              </a:rPr>
              <a:t>Default </a:t>
            </a:r>
            <a:r>
              <a:rPr lang="en-US" dirty="0" err="1">
                <a:highlight>
                  <a:srgbClr val="FFFFFF"/>
                </a:highlight>
              </a:rPr>
              <a:t>voor</a:t>
            </a:r>
            <a:r>
              <a:rPr lang="en-US" dirty="0">
                <a:highlight>
                  <a:srgbClr val="FFFFFF"/>
                </a:highlight>
              </a:rPr>
              <a:t> </a:t>
            </a:r>
            <a:r>
              <a:rPr lang="en-US" dirty="0" err="1">
                <a:highlight>
                  <a:srgbClr val="FFFFFF"/>
                </a:highlight>
              </a:rPr>
              <a:t>lezen</a:t>
            </a:r>
            <a:r>
              <a:rPr lang="en-US" dirty="0">
                <a:highlight>
                  <a:srgbClr val="FFFFFF"/>
                </a:highlight>
              </a:rPr>
              <a:t>;</a:t>
            </a:r>
          </a:p>
          <a:p>
            <a:pPr lvl="1"/>
            <a:r>
              <a:rPr lang="en-US" b="1" dirty="0" err="1">
                <a:highlight>
                  <a:srgbClr val="FFFFFF"/>
                </a:highlight>
              </a:rPr>
              <a:t>if</a:t>
            </a:r>
            <a:r>
              <a:rPr lang="en-US" dirty="0" err="1">
                <a:highlight>
                  <a:srgbClr val="FFFFFF"/>
                </a:highlight>
              </a:rPr>
              <a:t>stream</a:t>
            </a:r>
            <a:r>
              <a:rPr lang="en-US" dirty="0">
                <a:highlight>
                  <a:srgbClr val="FFFFFF"/>
                </a:highlight>
              </a:rPr>
              <a:t> = </a:t>
            </a:r>
            <a:r>
              <a:rPr lang="en-US" b="1" dirty="0">
                <a:highlight>
                  <a:srgbClr val="FFFFFF"/>
                </a:highlight>
              </a:rPr>
              <a:t>input file</a:t>
            </a:r>
            <a:r>
              <a:rPr lang="en-US" dirty="0">
                <a:highlight>
                  <a:srgbClr val="FFFFFF"/>
                </a:highlight>
              </a:rPr>
              <a:t> stream</a:t>
            </a:r>
            <a:endParaRPr lang="en-US" b="1" dirty="0">
              <a:highlight>
                <a:srgbClr val="FFFFFF"/>
              </a:highlight>
            </a:endParaRPr>
          </a:p>
          <a:p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503031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834EFDB-8CD4-2969-8962-CF143DBA4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I/</a:t>
            </a:r>
            <a:r>
              <a:rPr lang="en-US" strike="sngStrike" dirty="0"/>
              <a:t>O</a:t>
            </a:r>
            <a:endParaRPr lang="en-NL" strike="sngStrike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0D79EAB-0FD5-5FEF-A0CF-58E0ECBFB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err="1">
                <a:solidFill>
                  <a:srgbClr val="000000"/>
                </a:solidFill>
                <a:highlight>
                  <a:srgbClr val="FFFFFF"/>
                </a:highlight>
              </a:rPr>
              <a:t>ifstream</a:t>
            </a:r>
            <a:r>
              <a:rPr lang="en-US" sz="2800" dirty="0">
                <a:solidFill>
                  <a:srgbClr val="000000"/>
                </a:solidFill>
                <a:highlight>
                  <a:srgbClr val="FFFFFF"/>
                </a:highlight>
              </a:rPr>
              <a:t> f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2800" b="0" dirty="0">
                <a:solidFill>
                  <a:srgbClr val="808080"/>
                </a:solidFill>
                <a:highlight>
                  <a:srgbClr val="FFFFFF"/>
                </a:highlight>
              </a:rPr>
              <a:t>"my_file.txt"</a:t>
            </a:r>
            <a:r>
              <a:rPr lang="en-US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en-US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1" dirty="0">
                <a:solidFill>
                  <a:srgbClr val="0000FF"/>
                </a:solidFill>
                <a:highlight>
                  <a:srgbClr val="FFFFFF"/>
                </a:highlight>
              </a:rPr>
              <a:t>if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f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.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is_open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())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nl-NL" sz="2800" b="0" dirty="0">
                <a:solidFill>
                  <a:srgbClr val="008000"/>
                </a:solidFill>
                <a:highlight>
                  <a:srgbClr val="FFFFFF"/>
                </a:highlight>
              </a:rPr>
              <a:t>// read from file</a:t>
            </a:r>
          </a:p>
          <a:p>
            <a:pPr marL="0" indent="0">
              <a:buNone/>
            </a:pP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    f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.</a:t>
            </a:r>
            <a:r>
              <a:rPr lang="nl-NL" sz="2800" b="0" dirty="0">
                <a:solidFill>
                  <a:srgbClr val="000000"/>
                </a:solidFill>
                <a:highlight>
                  <a:srgbClr val="FFFFFF"/>
                </a:highlight>
              </a:rPr>
              <a:t>close</a:t>
            </a:r>
            <a:r>
              <a:rPr lang="nl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();</a:t>
            </a:r>
            <a:endParaRPr lang="nl-NL" sz="2800" b="0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r>
              <a:rPr lang="en-NL" sz="28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sz="2800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pPr marL="0" indent="0">
              <a:buNone/>
            </a:pPr>
            <a:endParaRPr lang="en-US" b="1" dirty="0">
              <a:solidFill>
                <a:srgbClr val="000080"/>
              </a:solidFill>
              <a:highlight>
                <a:srgbClr val="FFFFFF"/>
              </a:highlight>
            </a:endParaRPr>
          </a:p>
          <a:p>
            <a:r>
              <a:rPr lang="en-US" dirty="0">
                <a:highlight>
                  <a:srgbClr val="FFFFFF"/>
                </a:highlight>
              </a:rPr>
              <a:t>Check </a:t>
            </a:r>
            <a:r>
              <a:rPr lang="en-US" dirty="0" err="1">
                <a:highlight>
                  <a:srgbClr val="FFFFFF"/>
                </a:highlight>
              </a:rPr>
              <a:t>áltijd</a:t>
            </a:r>
            <a:r>
              <a:rPr lang="en-US" dirty="0">
                <a:highlight>
                  <a:srgbClr val="FFFFFF"/>
                </a:highlight>
              </a:rPr>
              <a:t> of het </a:t>
            </a:r>
            <a:r>
              <a:rPr lang="en-US" dirty="0" err="1">
                <a:highlight>
                  <a:srgbClr val="FFFFFF"/>
                </a:highlight>
              </a:rPr>
              <a:t>openen</a:t>
            </a:r>
            <a:r>
              <a:rPr lang="en-US" dirty="0">
                <a:highlight>
                  <a:srgbClr val="FFFFFF"/>
                </a:highlight>
              </a:rPr>
              <a:t> van de file </a:t>
            </a:r>
            <a:r>
              <a:rPr lang="en-US" dirty="0" err="1">
                <a:highlight>
                  <a:srgbClr val="FFFFFF"/>
                </a:highlight>
              </a:rPr>
              <a:t>goed</a:t>
            </a:r>
            <a:r>
              <a:rPr lang="en-US" dirty="0">
                <a:highlight>
                  <a:srgbClr val="FFFFFF"/>
                </a:highlight>
              </a:rPr>
              <a:t> is </a:t>
            </a:r>
            <a:r>
              <a:rPr lang="en-US" dirty="0" err="1">
                <a:highlight>
                  <a:srgbClr val="FFFFFF"/>
                </a:highlight>
              </a:rPr>
              <a:t>gegaan</a:t>
            </a:r>
            <a:endParaRPr lang="en-US" dirty="0">
              <a:highlight>
                <a:srgbClr val="FFFFFF"/>
              </a:highlight>
            </a:endParaRPr>
          </a:p>
          <a:p>
            <a:r>
              <a:rPr lang="en-US" dirty="0">
                <a:highlight>
                  <a:srgbClr val="FFFFFF"/>
                </a:highlight>
              </a:rPr>
              <a:t>Sluit de file </a:t>
            </a:r>
            <a:r>
              <a:rPr lang="en-US" dirty="0" err="1">
                <a:highlight>
                  <a:srgbClr val="FFFFFF"/>
                </a:highlight>
              </a:rPr>
              <a:t>áltijd</a:t>
            </a:r>
            <a:r>
              <a:rPr lang="en-US" dirty="0">
                <a:highlight>
                  <a:srgbClr val="FFFFFF"/>
                </a:highlight>
              </a:rPr>
              <a:t> </a:t>
            </a:r>
            <a:r>
              <a:rPr lang="en-US" dirty="0" err="1">
                <a:highlight>
                  <a:srgbClr val="FFFFFF"/>
                </a:highlight>
              </a:rPr>
              <a:t>als</a:t>
            </a:r>
            <a:r>
              <a:rPr lang="en-US" dirty="0">
                <a:highlight>
                  <a:srgbClr val="FFFFFF"/>
                </a:highlight>
              </a:rPr>
              <a:t> je </a:t>
            </a:r>
            <a:r>
              <a:rPr lang="en-US" dirty="0" err="1">
                <a:highlight>
                  <a:srgbClr val="FFFFFF"/>
                </a:highlight>
              </a:rPr>
              <a:t>klaar</a:t>
            </a:r>
            <a:r>
              <a:rPr lang="en-US" dirty="0">
                <a:highlight>
                  <a:srgbClr val="FFFFFF"/>
                </a:highlight>
              </a:rPr>
              <a:t> bent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1548418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1797</TotalTime>
  <Words>916</Words>
  <Application>Microsoft Office PowerPoint</Application>
  <PresentationFormat>Widescreen</PresentationFormat>
  <Paragraphs>179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Aptos</vt:lpstr>
      <vt:lpstr>Aptos Display</vt:lpstr>
      <vt:lpstr>Arial</vt:lpstr>
      <vt:lpstr>Wingdings</vt:lpstr>
      <vt:lpstr>Office Theme</vt:lpstr>
      <vt:lpstr>ofstream myfile; myfile.open(“  S2_FileIO.ppt  ”);  myfile.close();</vt:lpstr>
      <vt:lpstr>Disclaimer</vt:lpstr>
      <vt:lpstr>Planning</vt:lpstr>
      <vt:lpstr>Functies</vt:lpstr>
      <vt:lpstr>Function overloading</vt:lpstr>
      <vt:lpstr>Inlezen van gegevens</vt:lpstr>
      <vt:lpstr>File I/O</vt:lpstr>
      <vt:lpstr>File I/O</vt:lpstr>
      <vt:lpstr>File I/O</vt:lpstr>
      <vt:lpstr>File I/O</vt:lpstr>
      <vt:lpstr>File I/O</vt:lpstr>
      <vt:lpstr>File I/O</vt:lpstr>
      <vt:lpstr>File I/O</vt:lpstr>
      <vt:lpstr>&lt;br&gt;</vt:lpstr>
      <vt:lpstr>File I/O</vt:lpstr>
      <vt:lpstr>File I/O</vt:lpstr>
      <vt:lpstr>File I/O</vt:lpstr>
      <vt:lpstr>File I&amp;O?</vt:lpstr>
      <vt:lpstr>En dan nu.. Aan de slag!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Nick Goris</dc:creator>
  <cp:lastModifiedBy>Nick Goris</cp:lastModifiedBy>
  <cp:revision>10</cp:revision>
  <dcterms:created xsi:type="dcterms:W3CDTF">2026-03-03T13:04:00Z</dcterms:created>
  <dcterms:modified xsi:type="dcterms:W3CDTF">2026-03-05T07:43:02Z</dcterms:modified>
</cp:coreProperties>
</file>